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1689827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4058854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15321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287654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793266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DC88088-40B1-44E0-87F3-BCADF5A578ED}"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325051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DC88088-40B1-44E0-87F3-BCADF5A578ED}"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3215909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DC88088-40B1-44E0-87F3-BCADF5A578ED}"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2636820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DC88088-40B1-44E0-87F3-BCADF5A578ED}"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2811386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DC88088-40B1-44E0-87F3-BCADF5A578ED}"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1056279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8DC88088-40B1-44E0-87F3-BCADF5A578ED}"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8216EC2-8DCD-4FAA-A919-824DAED426EE}" type="slidenum">
              <a:rPr lang="ru-RU" smtClean="0"/>
              <a:t>‹#›</a:t>
            </a:fld>
            <a:endParaRPr lang="ru-RU"/>
          </a:p>
        </p:txBody>
      </p:sp>
    </p:spTree>
    <p:extLst>
      <p:ext uri="{BB962C8B-B14F-4D97-AF65-F5344CB8AC3E}">
        <p14:creationId xmlns:p14="http://schemas.microsoft.com/office/powerpoint/2010/main" val="1638087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88088-40B1-44E0-87F3-BCADF5A578ED}"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16EC2-8DCD-4FAA-A919-824DAED426EE}" type="slidenum">
              <a:rPr lang="ru-RU" smtClean="0"/>
              <a:t>‹#›</a:t>
            </a:fld>
            <a:endParaRPr lang="ru-RU"/>
          </a:p>
        </p:txBody>
      </p:sp>
    </p:spTree>
    <p:extLst>
      <p:ext uri="{BB962C8B-B14F-4D97-AF65-F5344CB8AC3E}">
        <p14:creationId xmlns:p14="http://schemas.microsoft.com/office/powerpoint/2010/main" val="32827200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14 </a:t>
            </a:r>
            <a:endParaRPr lang="ru-RU" dirty="0"/>
          </a:p>
        </p:txBody>
      </p:sp>
      <p:sp>
        <p:nvSpPr>
          <p:cNvPr id="3" name="Подзаголовок 2"/>
          <p:cNvSpPr>
            <a:spLocks noGrp="1"/>
          </p:cNvSpPr>
          <p:nvPr>
            <p:ph type="subTitle" idx="1"/>
          </p:nvPr>
        </p:nvSpPr>
        <p:spPr/>
        <p:txBody>
          <a:bodyPr/>
          <a:lstStyle/>
          <a:p>
            <a:r>
              <a:rPr lang="en-US" dirty="0"/>
              <a:t>The Writing </a:t>
            </a:r>
            <a:r>
              <a:rPr lang="en-US" dirty="0" err="1"/>
              <a:t>Process:Drafting</a:t>
            </a:r>
            <a:r>
              <a:rPr lang="en-US" dirty="0"/>
              <a:t>, Revising, and Editing</a:t>
            </a:r>
            <a:endParaRPr lang="ru-RU" dirty="0"/>
          </a:p>
        </p:txBody>
      </p:sp>
    </p:spTree>
    <p:extLst>
      <p:ext uri="{BB962C8B-B14F-4D97-AF65-F5344CB8AC3E}">
        <p14:creationId xmlns:p14="http://schemas.microsoft.com/office/powerpoint/2010/main" val="103217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400" dirty="0">
                <a:latin typeface="Times New Roman" pitchFamily="18" charset="0"/>
                <a:cs typeface="Times New Roman" pitchFamily="18" charset="0"/>
              </a:rPr>
              <a:t>Once you have an adequate number of ideas to use in your essay, the next concern should be to</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organize those ideas effectively. </a:t>
            </a:r>
            <a:endParaRPr lang="ru-RU" sz="2400" dirty="0"/>
          </a:p>
        </p:txBody>
      </p:sp>
      <p:sp>
        <p:nvSpPr>
          <p:cNvPr id="3" name="Объект 2"/>
          <p:cNvSpPr>
            <a:spLocks noGrp="1"/>
          </p:cNvSpPr>
          <p:nvPr>
            <p:ph idx="1"/>
          </p:nvPr>
        </p:nvSpPr>
        <p:spPr/>
        <p:txBody>
          <a:bodyPr>
            <a:normAutofit fontScale="77500" lnSpcReduction="20000"/>
          </a:bodyPr>
          <a:lstStyle/>
          <a:p>
            <a:pPr marL="0" indent="0">
              <a:buNone/>
            </a:pPr>
            <a:r>
              <a:rPr lang="en-US" dirty="0">
                <a:latin typeface="Times New Roman" pitchFamily="18" charset="0"/>
                <a:cs typeface="Times New Roman" pitchFamily="18" charset="0"/>
              </a:rPr>
              <a:t>Generally, an essay has an introduction containing the thesis,</a:t>
            </a:r>
          </a:p>
          <a:p>
            <a:pPr marL="0" indent="0">
              <a:buNone/>
            </a:pPr>
            <a:r>
              <a:rPr lang="en-US" dirty="0">
                <a:latin typeface="Times New Roman" pitchFamily="18" charset="0"/>
                <a:cs typeface="Times New Roman" pitchFamily="18" charset="0"/>
              </a:rPr>
              <a:t>several body paragraphs linked with transitions, and a conclusion. </a:t>
            </a:r>
            <a:endParaRPr lang="ru-RU"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Specific goals like the ones</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listed below can help you develop each section of your essay:</a:t>
            </a:r>
          </a:p>
          <a:p>
            <a:pPr marL="0" indent="0">
              <a:buNone/>
            </a:pPr>
            <a:r>
              <a:rPr lang="en-US" dirty="0">
                <a:latin typeface="Times New Roman" pitchFamily="18" charset="0"/>
                <a:cs typeface="Times New Roman" pitchFamily="18" charset="0"/>
              </a:rPr>
              <a:t>• To have a general introduction that attracts reader’s interest</a:t>
            </a:r>
          </a:p>
          <a:p>
            <a:pPr marL="0" indent="0">
              <a:buNone/>
            </a:pPr>
            <a:r>
              <a:rPr lang="en-US" dirty="0">
                <a:latin typeface="Times New Roman" pitchFamily="18" charset="0"/>
                <a:cs typeface="Times New Roman" pitchFamily="18" charset="0"/>
              </a:rPr>
              <a:t>• To make a statement (your thesis) in the first paragraph about the topic that you intend to</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prove, explain, or explore in the essay</a:t>
            </a:r>
          </a:p>
          <a:p>
            <a:pPr marL="0" indent="0">
              <a:buNone/>
            </a:pPr>
            <a:r>
              <a:rPr lang="en-US" dirty="0">
                <a:latin typeface="Times New Roman" pitchFamily="18" charset="0"/>
                <a:cs typeface="Times New Roman" pitchFamily="18" charset="0"/>
              </a:rPr>
              <a:t>• To stay on topic, leaving unrelated or confusing material for another essay</a:t>
            </a:r>
          </a:p>
          <a:p>
            <a:pPr marL="0" indent="0">
              <a:buNone/>
            </a:pP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499557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700" dirty="0">
                <a:latin typeface="Times New Roman" pitchFamily="18" charset="0"/>
                <a:cs typeface="Times New Roman" pitchFamily="18" charset="0"/>
              </a:rPr>
              <a:t>Once you have an adequate number of ideas to use in your essay, the next concern should be to</a:t>
            </a:r>
            <a:br>
              <a:rPr lang="en-US" sz="2700" dirty="0">
                <a:latin typeface="Times New Roman" pitchFamily="18" charset="0"/>
                <a:cs typeface="Times New Roman" pitchFamily="18" charset="0"/>
              </a:rPr>
            </a:br>
            <a:r>
              <a:rPr lang="en-US" sz="2700" dirty="0">
                <a:latin typeface="Times New Roman" pitchFamily="18" charset="0"/>
                <a:cs typeface="Times New Roman" pitchFamily="18" charset="0"/>
              </a:rPr>
              <a:t>organize those ideas effectively</a:t>
            </a:r>
            <a:r>
              <a:rPr lang="en-US" dirty="0"/>
              <a:t>. </a:t>
            </a:r>
            <a:endParaRPr lang="ru-RU" dirty="0"/>
          </a:p>
        </p:txBody>
      </p:sp>
      <p:sp>
        <p:nvSpPr>
          <p:cNvPr id="3" name="Объект 2"/>
          <p:cNvSpPr>
            <a:spLocks noGrp="1"/>
          </p:cNvSpPr>
          <p:nvPr>
            <p:ph idx="1"/>
          </p:nvPr>
        </p:nvSpPr>
        <p:spPr/>
        <p:txBody>
          <a:bodyPr>
            <a:normAutofit fontScale="92500" lnSpcReduction="20000"/>
          </a:bodyPr>
          <a:lstStyle/>
          <a:p>
            <a:r>
              <a:rPr lang="en-US" dirty="0"/>
              <a:t>To show the link between your ideas and examples (transitions)</a:t>
            </a:r>
          </a:p>
          <a:p>
            <a:pPr marL="0" indent="0">
              <a:buNone/>
            </a:pPr>
            <a:r>
              <a:rPr lang="en-US" dirty="0"/>
              <a:t>• To give several examples to support each part of the thesis (You can always cut them out</a:t>
            </a:r>
            <a:r>
              <a:rPr lang="ru-RU" dirty="0"/>
              <a:t> </a:t>
            </a:r>
            <a:r>
              <a:rPr lang="en-US" dirty="0"/>
              <a:t>later if you have too many.)</a:t>
            </a:r>
          </a:p>
          <a:p>
            <a:pPr marL="0" indent="0">
              <a:buNone/>
            </a:pPr>
            <a:r>
              <a:rPr lang="en-US" dirty="0"/>
              <a:t>• To use the last paragraph of the essay to focus the reader’s attention (again) on the main</a:t>
            </a:r>
            <a:r>
              <a:rPr lang="ru-RU" dirty="0"/>
              <a:t> </a:t>
            </a:r>
            <a:r>
              <a:rPr lang="en-US" dirty="0"/>
              <a:t>point you have tried to make</a:t>
            </a:r>
          </a:p>
          <a:p>
            <a:pPr marL="0" indent="0">
              <a:buNone/>
            </a:pPr>
            <a:r>
              <a:rPr lang="en-US" dirty="0"/>
              <a:t>• To anticipate readers’ thoughts as much as possible so that you can answer in your essay</a:t>
            </a:r>
          </a:p>
          <a:p>
            <a:pPr marL="0" indent="0">
              <a:buNone/>
            </a:pPr>
            <a:r>
              <a:rPr lang="en-US" dirty="0"/>
              <a:t>any objections or questions they might have</a:t>
            </a:r>
          </a:p>
          <a:p>
            <a:endParaRPr lang="ru-RU" dirty="0"/>
          </a:p>
        </p:txBody>
      </p:sp>
    </p:spTree>
    <p:extLst>
      <p:ext uri="{BB962C8B-B14F-4D97-AF65-F5344CB8AC3E}">
        <p14:creationId xmlns:p14="http://schemas.microsoft.com/office/powerpoint/2010/main" val="3546255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THE CIRCLE OF WRITING</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t>Though your paper has the</a:t>
            </a:r>
            <a:r>
              <a:rPr lang="ru-RU" dirty="0"/>
              <a:t> </a:t>
            </a:r>
            <a:r>
              <a:rPr lang="en-US" dirty="0"/>
              <a:t>necessary introduction, body, and conclusion </a:t>
            </a:r>
            <a:endParaRPr lang="ru-RU" dirty="0"/>
          </a:p>
          <a:p>
            <a:pPr marL="0" indent="0">
              <a:buNone/>
            </a:pPr>
            <a:r>
              <a:rPr lang="en-US" dirty="0"/>
              <a:t>and has been through peer reviews </a:t>
            </a:r>
            <a:endParaRPr lang="ru-RU" dirty="0"/>
          </a:p>
          <a:p>
            <a:pPr marL="0" indent="0">
              <a:buNone/>
            </a:pPr>
            <a:r>
              <a:rPr lang="en-US" dirty="0"/>
              <a:t>and your own</a:t>
            </a:r>
            <a:r>
              <a:rPr lang="ru-RU" dirty="0"/>
              <a:t> </a:t>
            </a:r>
            <a:r>
              <a:rPr lang="en-US" dirty="0"/>
              <a:t>revision and editing, you might feel as if</a:t>
            </a:r>
            <a:r>
              <a:rPr lang="ru-RU" dirty="0"/>
              <a:t> </a:t>
            </a:r>
            <a:r>
              <a:rPr lang="en-US" dirty="0"/>
              <a:t>you aren’t finished with it. This is common.</a:t>
            </a:r>
            <a:endParaRPr lang="ru-RU" dirty="0"/>
          </a:p>
        </p:txBody>
      </p:sp>
    </p:spTree>
    <p:extLst>
      <p:ext uri="{BB962C8B-B14F-4D97-AF65-F5344CB8AC3E}">
        <p14:creationId xmlns:p14="http://schemas.microsoft.com/office/powerpoint/2010/main" val="92133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Revising</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Revising means reading and changing with the aim of “improving or correcting.” </a:t>
            </a:r>
            <a:endParaRPr lang="ru-RU"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Revising does</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not mean that you have failed with the first draft or that you can simply spell-check and call it</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complete. Revision does not mean editing. Revising is one part of the writing process; editing is</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another.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263304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i="0" u="none" strike="noStrike" baseline="0" dirty="0">
                <a:latin typeface="Times-Bold"/>
              </a:rPr>
              <a:t>FOCUS ON . . .</a:t>
            </a:r>
            <a:br>
              <a:rPr lang="en-US" b="1" i="0" u="none" strike="noStrike" baseline="0" dirty="0">
                <a:latin typeface="Times-Bold"/>
              </a:rPr>
            </a:br>
            <a:endParaRPr lang="ru-RU" dirty="0"/>
          </a:p>
        </p:txBody>
      </p:sp>
      <p:sp>
        <p:nvSpPr>
          <p:cNvPr id="3" name="Объект 2"/>
          <p:cNvSpPr>
            <a:spLocks noGrp="1"/>
          </p:cNvSpPr>
          <p:nvPr>
            <p:ph idx="1"/>
          </p:nvPr>
        </p:nvSpPr>
        <p:spPr>
          <a:xfrm>
            <a:off x="539552" y="1628800"/>
            <a:ext cx="8229600" cy="4525963"/>
          </a:xfrm>
        </p:spPr>
        <p:txBody>
          <a:bodyPr>
            <a:normAutofit fontScale="85000" lnSpcReduction="20000"/>
          </a:bodyPr>
          <a:lstStyle/>
          <a:p>
            <a:pPr marL="0" indent="0">
              <a:buNone/>
            </a:pPr>
            <a:r>
              <a:rPr lang="en-US" b="0" i="0" u="none" strike="noStrike" baseline="0" dirty="0">
                <a:latin typeface="Times-Roman"/>
              </a:rPr>
              <a:t>When you embark on revising, you focus your attention on the global characteristics or larger</a:t>
            </a:r>
            <a:r>
              <a:rPr lang="ru-RU" b="0" i="0" u="none" strike="noStrike" baseline="0" dirty="0">
                <a:latin typeface="Times-Roman"/>
              </a:rPr>
              <a:t> </a:t>
            </a:r>
            <a:r>
              <a:rPr lang="en-US" b="0" i="0" u="none" strike="noStrike" baseline="0" dirty="0">
                <a:latin typeface="Times-Roman"/>
              </a:rPr>
              <a:t>issues of writing—</a:t>
            </a:r>
            <a:r>
              <a:rPr lang="en-US" b="1" i="0" u="none" strike="noStrike" baseline="0" dirty="0">
                <a:latin typeface="Times-Bold"/>
              </a:rPr>
              <a:t>content</a:t>
            </a:r>
            <a:r>
              <a:rPr lang="en-US" b="0" i="0" u="none" strike="noStrike" baseline="0" dirty="0">
                <a:latin typeface="Times-Roman"/>
              </a:rPr>
              <a:t>, </a:t>
            </a:r>
            <a:r>
              <a:rPr lang="en-US" b="1" i="0" u="none" strike="noStrike" baseline="0" dirty="0">
                <a:latin typeface="Times-Bold"/>
              </a:rPr>
              <a:t>organization</a:t>
            </a:r>
            <a:r>
              <a:rPr lang="en-US" b="0" i="0" u="none" strike="noStrike" baseline="0" dirty="0">
                <a:latin typeface="Times-Roman"/>
              </a:rPr>
              <a:t>, and </a:t>
            </a:r>
            <a:r>
              <a:rPr lang="en-US" b="1" i="0" u="none" strike="noStrike" baseline="0" dirty="0">
                <a:latin typeface="Times-Bold"/>
              </a:rPr>
              <a:t>style</a:t>
            </a:r>
            <a:r>
              <a:rPr lang="en-US" b="0" i="0" u="none" strike="noStrike" baseline="0" dirty="0">
                <a:latin typeface="Times-Roman"/>
              </a:rPr>
              <a:t>. In addition to being one of the most creative parts of the writing process, examining the content,</a:t>
            </a:r>
            <a:r>
              <a:rPr lang="ru-RU" b="0" i="0" u="none" strike="noStrike" baseline="0" dirty="0">
                <a:latin typeface="Times-Roman"/>
              </a:rPr>
              <a:t> </a:t>
            </a:r>
            <a:r>
              <a:rPr lang="en-US" b="0" i="0" u="none" strike="noStrike" baseline="0" dirty="0">
                <a:latin typeface="Times-Roman"/>
              </a:rPr>
              <a:t>organization, and style of your writing allows you to examine your audience as well as your</a:t>
            </a:r>
          </a:p>
          <a:p>
            <a:pPr marL="0" indent="0">
              <a:buNone/>
            </a:pPr>
            <a:r>
              <a:rPr lang="en-US" b="0" i="0" u="none" strike="noStrike" baseline="0" dirty="0">
                <a:latin typeface="Times-Roman"/>
              </a:rPr>
              <a:t>approach, your substance as well as your style, your writing as well as your thinking. Obviously</a:t>
            </a:r>
            <a:r>
              <a:rPr lang="ru-RU" b="0" i="0" u="none" strike="noStrike" baseline="0" dirty="0">
                <a:latin typeface="Times-Roman"/>
              </a:rPr>
              <a:t> </a:t>
            </a:r>
            <a:r>
              <a:rPr lang="en-US" b="0" i="0" u="none" strike="noStrike" baseline="0" dirty="0">
                <a:latin typeface="Times-Roman"/>
              </a:rPr>
              <a:t>then, revising is extremely important, so before you address techniques for revising your writing,</a:t>
            </a:r>
            <a:r>
              <a:rPr lang="ru-RU" b="0" i="0" u="none" strike="noStrike" baseline="0" dirty="0">
                <a:latin typeface="Times-Roman"/>
              </a:rPr>
              <a:t> </a:t>
            </a:r>
            <a:r>
              <a:rPr lang="en-US" b="0" i="0" u="none" strike="noStrike" baseline="0" dirty="0">
                <a:latin typeface="Times-Roman"/>
              </a:rPr>
              <a:t>let’s take a moment to clarify the specifics.</a:t>
            </a:r>
            <a:endParaRPr lang="ru-RU" dirty="0"/>
          </a:p>
        </p:txBody>
      </p:sp>
    </p:spTree>
    <p:extLst>
      <p:ext uri="{BB962C8B-B14F-4D97-AF65-F5344CB8AC3E}">
        <p14:creationId xmlns:p14="http://schemas.microsoft.com/office/powerpoint/2010/main" val="1310039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i="0" u="none" strike="noStrike" baseline="0" dirty="0">
                <a:latin typeface="Times-Bold"/>
              </a:rPr>
              <a:t>Content</a:t>
            </a:r>
            <a:br>
              <a:rPr lang="en-US" b="1" i="0" u="none" strike="noStrike" baseline="0" dirty="0">
                <a:latin typeface="Times-Bold"/>
              </a:rPr>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b="0" i="0" u="none" strike="noStrike" baseline="0" dirty="0">
                <a:latin typeface="Times-Roman"/>
              </a:rPr>
              <a:t>When you talk about </a:t>
            </a:r>
            <a:r>
              <a:rPr lang="en-US" b="0" i="1" u="none" strike="noStrike" baseline="0" dirty="0">
                <a:latin typeface="Times-Italic"/>
              </a:rPr>
              <a:t>content</a:t>
            </a:r>
            <a:r>
              <a:rPr lang="en-US" b="0" i="0" u="none" strike="noStrike" baseline="0" dirty="0">
                <a:latin typeface="Times-Roman"/>
              </a:rPr>
              <a:t>, you may be referring to the overall theme of your writing, the</a:t>
            </a:r>
            <a:r>
              <a:rPr lang="ru-RU" b="0" i="0" u="none" strike="noStrike" baseline="0" dirty="0">
                <a:latin typeface="Times-Roman"/>
              </a:rPr>
              <a:t> </a:t>
            </a:r>
            <a:r>
              <a:rPr lang="en-US" b="0" i="0" u="none" strike="noStrike" baseline="0" dirty="0">
                <a:latin typeface="Times-Roman"/>
              </a:rPr>
              <a:t>individual points made within your writing, or the separate features of your writing (text, </a:t>
            </a:r>
            <a:r>
              <a:rPr lang="en-US" b="0" i="0" u="none" strike="noStrike" baseline="0" dirty="0" err="1">
                <a:latin typeface="Times-Roman"/>
              </a:rPr>
              <a:t>lists,graphics</a:t>
            </a:r>
            <a:r>
              <a:rPr lang="en-US" b="0" i="0" u="none" strike="noStrike" baseline="0" dirty="0">
                <a:latin typeface="Times-Roman"/>
              </a:rPr>
              <a:t>, etc.). </a:t>
            </a:r>
            <a:endParaRPr lang="ru-RU" b="0" i="0" u="none" strike="noStrike" baseline="0" dirty="0">
              <a:latin typeface="Times-Roman"/>
            </a:endParaRPr>
          </a:p>
          <a:p>
            <a:pPr marL="0" indent="0">
              <a:buNone/>
            </a:pPr>
            <a:r>
              <a:rPr lang="en-US" b="0" i="0" u="none" strike="noStrike" baseline="0" dirty="0">
                <a:latin typeface="Times-Roman"/>
              </a:rPr>
              <a:t>Likewise, when you revise </a:t>
            </a:r>
            <a:r>
              <a:rPr lang="en-US" b="0" i="1" u="none" strike="noStrike" baseline="0" dirty="0">
                <a:latin typeface="Times-Italic"/>
              </a:rPr>
              <a:t>content</a:t>
            </a:r>
            <a:r>
              <a:rPr lang="en-US" b="0" i="0" u="none" strike="noStrike" baseline="0" dirty="0">
                <a:latin typeface="Times-Roman"/>
              </a:rPr>
              <a:t>, you should do so at all levels, starting with the</a:t>
            </a:r>
            <a:r>
              <a:rPr lang="ru-RU" b="0" i="0" u="none" strike="noStrike" baseline="0" dirty="0">
                <a:latin typeface="Times-Roman"/>
              </a:rPr>
              <a:t> </a:t>
            </a:r>
            <a:r>
              <a:rPr lang="en-US" b="0" i="0" u="none" strike="noStrike" baseline="0" dirty="0">
                <a:latin typeface="Times-Roman"/>
              </a:rPr>
              <a:t>larger overall content and working with smaller and smaller portions until you have considered</a:t>
            </a:r>
          </a:p>
          <a:p>
            <a:pPr marL="0" indent="0">
              <a:buNone/>
            </a:pPr>
            <a:r>
              <a:rPr lang="en-US" b="0" i="0" u="none" strike="noStrike" baseline="0" dirty="0">
                <a:latin typeface="Times-Roman"/>
              </a:rPr>
              <a:t>all the features of your written material</a:t>
            </a:r>
            <a:endParaRPr lang="ru-RU" dirty="0"/>
          </a:p>
        </p:txBody>
      </p:sp>
    </p:spTree>
    <p:extLst>
      <p:ext uri="{BB962C8B-B14F-4D97-AF65-F5344CB8AC3E}">
        <p14:creationId xmlns:p14="http://schemas.microsoft.com/office/powerpoint/2010/main" val="364107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Organization</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Like content, organization—the arrangement</a:t>
            </a:r>
            <a:r>
              <a:rPr lang="ru-RU" dirty="0">
                <a:latin typeface="Times New Roman" pitchFamily="18" charset="0"/>
                <a:cs typeface="Times New Roman" pitchFamily="18" charset="0"/>
              </a:rPr>
              <a:t> расположение</a:t>
            </a:r>
            <a:r>
              <a:rPr lang="en-US" dirty="0">
                <a:latin typeface="Times New Roman" pitchFamily="18" charset="0"/>
                <a:cs typeface="Times New Roman" pitchFamily="18" charset="0"/>
              </a:rPr>
              <a:t> of your writing—may refer to the entire work or</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specific parts such as paragraphs or even sentences. Furthermore, just as when you revise for</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content, you start with the overall picture. When you consider revising your organization, it is</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best to start big by thinking about paragraph placement and sentence arrangement.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279101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Style</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latin typeface="Times New Roman" pitchFamily="18" charset="0"/>
                <a:cs typeface="Times New Roman" pitchFamily="18" charset="0"/>
              </a:rPr>
              <a:t>Many of you may be most comfortable wearing jeans and t-shirts, but you would never wear</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such casual clothing to an employment interview at the local bank. Just as you alter your style of</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dress depending on the situation, purpose, audience, and occasion should also guide the revision</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of your writing style. </a:t>
            </a:r>
            <a:endParaRPr lang="ru-RU" dirty="0">
              <a:latin typeface="Times New Roman" pitchFamily="18" charset="0"/>
              <a:cs typeface="Times New Roman" pitchFamily="18" charset="0"/>
            </a:endParaRPr>
          </a:p>
          <a:p>
            <a:pPr marL="0" indent="0">
              <a:buNone/>
            </a:pPr>
            <a:r>
              <a:rPr lang="en-US" dirty="0">
                <a:latin typeface="Times New Roman" pitchFamily="18" charset="0"/>
                <a:cs typeface="Times New Roman" pitchFamily="18" charset="0"/>
              </a:rPr>
              <a:t>You are all familiar with the adage, “It’s not what you say but how you say</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it”; </a:t>
            </a:r>
            <a:r>
              <a:rPr lang="en-US" b="1" dirty="0">
                <a:latin typeface="Times New Roman" pitchFamily="18" charset="0"/>
                <a:cs typeface="Times New Roman" pitchFamily="18" charset="0"/>
              </a:rPr>
              <a:t>in writing, this is known as style. </a:t>
            </a:r>
            <a:r>
              <a:rPr lang="en-US" dirty="0">
                <a:latin typeface="Times New Roman" pitchFamily="18" charset="0"/>
                <a:cs typeface="Times New Roman" pitchFamily="18" charset="0"/>
              </a:rPr>
              <a:t>Your use of language often determines the style of your</a:t>
            </a:r>
          </a:p>
          <a:p>
            <a:pPr marL="0" indent="0">
              <a:buNone/>
            </a:pPr>
            <a:r>
              <a:rPr lang="en-US" dirty="0">
                <a:latin typeface="Times New Roman" pitchFamily="18" charset="0"/>
                <a:cs typeface="Times New Roman" pitchFamily="18" charset="0"/>
              </a:rPr>
              <a:t>writing, but how you approach a topic, how you present your ideas, and the tone you adopt also</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affect your writing style.</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18651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REVISE WHAT?</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400" dirty="0">
                <a:latin typeface="Times New Roman" pitchFamily="18" charset="0"/>
                <a:cs typeface="Times New Roman" pitchFamily="18" charset="0"/>
              </a:rPr>
              <a:t>We have talked about the importance of revising and the issues you should address when you</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revise, but an important question remains. How do you know what needs revision? The following</a:t>
            </a:r>
          </a:p>
          <a:p>
            <a:pPr marL="0" indent="0">
              <a:buNone/>
            </a:pPr>
            <a:r>
              <a:rPr lang="en-US" sz="2400" dirty="0">
                <a:latin typeface="Times New Roman" pitchFamily="18" charset="0"/>
                <a:cs typeface="Times New Roman" pitchFamily="18" charset="0"/>
              </a:rPr>
              <a:t>tips offer concrete ways for identifying areas that require or might benefit from revision, as well</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as ways of approaching revision. There are, however, a few important things to keep in mind.</a:t>
            </a:r>
          </a:p>
          <a:p>
            <a:pPr marL="0" indent="0">
              <a:buNone/>
            </a:pPr>
            <a:r>
              <a:rPr lang="en-US" sz="2400" dirty="0">
                <a:latin typeface="Times New Roman" pitchFamily="18" charset="0"/>
                <a:cs typeface="Times New Roman" pitchFamily="18" charset="0"/>
              </a:rPr>
              <a:t>You may find that some of the tips offered here do not work for you. Likewise, you may find that</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a technique that works well for you is not included here.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2262660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1. PRINT what you have written.</a:t>
            </a:r>
            <a:br>
              <a:rPr lang="en-US" dirty="0"/>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latin typeface="Times New Roman" pitchFamily="18" charset="0"/>
                <a:cs typeface="Times New Roman" pitchFamily="18" charset="0"/>
              </a:rPr>
              <a:t>Although you live in a computerized world, using a printed version of your writing for revision</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enables you to make quick margin notes as ideas occur to you. Hard copies are also easy to read</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and reduce any tendency you may have to edit or “correct” as you read. Additionally, some of the</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tips that follow are a little difficult to effect on a computer screen. Remember, if you choose to</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revise on screen, save both the original and revised copy.</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537910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lstStyle/>
          <a:p>
            <a:r>
              <a:rPr lang="en-US" dirty="0"/>
              <a:t>Drafting</a:t>
            </a:r>
          </a:p>
          <a:p>
            <a:r>
              <a:rPr lang="en-US" dirty="0"/>
              <a:t>Revising</a:t>
            </a:r>
          </a:p>
          <a:p>
            <a:r>
              <a:rPr lang="en-US" dirty="0"/>
              <a:t>Editing</a:t>
            </a:r>
            <a:endParaRPr lang="ru-RU" dirty="0"/>
          </a:p>
        </p:txBody>
      </p:sp>
    </p:spTree>
    <p:extLst>
      <p:ext uri="{BB962C8B-B14F-4D97-AF65-F5344CB8AC3E}">
        <p14:creationId xmlns:p14="http://schemas.microsoft.com/office/powerpoint/2010/main" val="1882637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2. READ what you have written.</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400" dirty="0">
                <a:latin typeface="Times New Roman" pitchFamily="18" charset="0"/>
                <a:cs typeface="Times New Roman" pitchFamily="18" charset="0"/>
              </a:rPr>
              <a:t>While this may seem elementary, many of you, particularly when writing assignments for college</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courses, often find yourselves caught in the proverbial time crunch. Ideally, you have written your</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draft well in advance of any deadline and have allowed it to rest a few days before beginning</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the revision process. In this circumstance, reading reminds you of what you have written. </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4243979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2. READ what you have written.</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On</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the other hand, college life is often less than ideal, and many of you find yourselves moving</a:t>
            </a:r>
          </a:p>
          <a:p>
            <a:pPr marL="0" indent="0">
              <a:buNone/>
            </a:pPr>
            <a:r>
              <a:rPr lang="en-US" dirty="0">
                <a:latin typeface="Times New Roman" pitchFamily="18" charset="0"/>
                <a:cs typeface="Times New Roman" pitchFamily="18" charset="0"/>
              </a:rPr>
              <a:t>immediately from drafting to revising. So if you have just written your draft, why take the time to</a:t>
            </a:r>
          </a:p>
          <a:p>
            <a:pPr marL="0" indent="0">
              <a:buNone/>
            </a:pPr>
            <a:r>
              <a:rPr lang="en-US" dirty="0">
                <a:latin typeface="Times New Roman" pitchFamily="18" charset="0"/>
                <a:cs typeface="Times New Roman" pitchFamily="18" charset="0"/>
              </a:rPr>
              <a:t>read it? Regardless of how clearly you outline, how logically you think, or how quickly you type,</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you read your writing to discover areas that might be improved through revision.</a:t>
            </a:r>
          </a:p>
          <a:p>
            <a:endParaRPr lang="ru-RU" dirty="0"/>
          </a:p>
        </p:txBody>
      </p:sp>
    </p:spTree>
    <p:extLst>
      <p:ext uri="{BB962C8B-B14F-4D97-AF65-F5344CB8AC3E}">
        <p14:creationId xmlns:p14="http://schemas.microsoft.com/office/powerpoint/2010/main" val="186940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3. Make notes</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Circle, highlight, or note any issues that surface as you read. Perhaps a paragraph seems out of</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place or a sentence no longer makes sense. You may realize that your writing does not support your</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thesis or that you have strayed from your thesis statement completely.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168665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3. Make notes</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t>Maybe your enthusiasm for</a:t>
            </a:r>
            <a:r>
              <a:rPr lang="ru-RU" dirty="0"/>
              <a:t> </a:t>
            </a:r>
            <a:r>
              <a:rPr lang="en-US" dirty="0"/>
              <a:t>the topic has led you to include a few well-intentioned but unrelated rants. Whatever the concern,</a:t>
            </a:r>
            <a:r>
              <a:rPr lang="ru-RU" dirty="0"/>
              <a:t> </a:t>
            </a:r>
            <a:r>
              <a:rPr lang="en-US" dirty="0"/>
              <a:t>identify it and keep reading. You should not begin expanding, condensing, honing, or opting</a:t>
            </a:r>
          </a:p>
          <a:p>
            <a:pPr marL="0" indent="0">
              <a:buNone/>
            </a:pPr>
            <a:r>
              <a:rPr lang="en-US" dirty="0"/>
              <a:t>for a different course of action until you have read completely through your draft and identified</a:t>
            </a:r>
            <a:r>
              <a:rPr lang="ru-RU" dirty="0"/>
              <a:t> </a:t>
            </a:r>
            <a:r>
              <a:rPr lang="en-US" dirty="0"/>
              <a:t>areas that might benefit from revision.</a:t>
            </a:r>
          </a:p>
          <a:p>
            <a:endParaRPr lang="ru-RU" dirty="0"/>
          </a:p>
        </p:txBody>
      </p:sp>
    </p:spTree>
    <p:extLst>
      <p:ext uri="{BB962C8B-B14F-4D97-AF65-F5344CB8AC3E}">
        <p14:creationId xmlns:p14="http://schemas.microsoft.com/office/powerpoint/2010/main" val="3064217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4. Make a reverse outline</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800" dirty="0">
                <a:latin typeface="Times New Roman" pitchFamily="18" charset="0"/>
                <a:cs typeface="Times New Roman" pitchFamily="18" charset="0"/>
              </a:rPr>
              <a:t>Although you normally speak of outlining as a drafting technique, an easy way to determine if</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you have organization issues is to create a reverse outline. Instead of outlining what you intend</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to write, a reverse outline tells you what you have written, using one short statement to describe</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the main point of each paragraph. Now you can quickly identify whether you have omitted any</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important points or repeated yourselves.</a:t>
            </a:r>
          </a:p>
        </p:txBody>
      </p:sp>
    </p:spTree>
    <p:extLst>
      <p:ext uri="{BB962C8B-B14F-4D97-AF65-F5344CB8AC3E}">
        <p14:creationId xmlns:p14="http://schemas.microsoft.com/office/powerpoint/2010/main" val="2964674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4. Make a reverse outline</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The reverse outline also works well when applied to paragraph organization. However, when</a:t>
            </a:r>
            <a:r>
              <a:rPr lang="ru-RU" dirty="0"/>
              <a:t> </a:t>
            </a:r>
            <a:r>
              <a:rPr lang="en-US" dirty="0"/>
              <a:t>working with paragraph organization, do not outline what each sentence says; outline what each</a:t>
            </a:r>
            <a:r>
              <a:rPr lang="ru-RU" dirty="0"/>
              <a:t> </a:t>
            </a:r>
            <a:r>
              <a:rPr lang="en-US" dirty="0"/>
              <a:t>sentence does. For example, a reverse outline of the previous paragraph might look like this:</a:t>
            </a:r>
          </a:p>
          <a:p>
            <a:pPr marL="0" indent="0">
              <a:buNone/>
            </a:pPr>
            <a:r>
              <a:rPr lang="en-US" dirty="0"/>
              <a:t>a. Introduces reverse outline</a:t>
            </a:r>
          </a:p>
          <a:p>
            <a:pPr marL="0" indent="0">
              <a:buNone/>
            </a:pPr>
            <a:r>
              <a:rPr lang="en-US" dirty="0"/>
              <a:t>b. Explains reverse outline</a:t>
            </a:r>
          </a:p>
          <a:p>
            <a:pPr marL="0" indent="0">
              <a:buNone/>
            </a:pPr>
            <a:r>
              <a:rPr lang="en-US" dirty="0"/>
              <a:t>c. Lists benefits of reverse outline</a:t>
            </a:r>
          </a:p>
          <a:p>
            <a:pPr marL="0" indent="0">
              <a:buNone/>
            </a:pPr>
            <a:r>
              <a:rPr lang="en-US" dirty="0"/>
              <a:t>If you need to expand your details, condense or clarify your ideas, or hone the arrangement of</a:t>
            </a:r>
            <a:r>
              <a:rPr lang="ru-RU" dirty="0"/>
              <a:t> </a:t>
            </a:r>
            <a:r>
              <a:rPr lang="en-US" dirty="0"/>
              <a:t>your sentences, a reverse outline helps determine where to start.</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599738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5. Color-code your draft</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800" dirty="0">
                <a:latin typeface="Times New Roman" pitchFamily="18" charset="0"/>
                <a:cs typeface="Times New Roman" pitchFamily="18" charset="0"/>
              </a:rPr>
              <a:t>Dig out the highlighters and start coloring. If you use one color for main points, one for transition</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statements, another for definitions, and still another for explanations or details, you will begin to</a:t>
            </a:r>
            <a:r>
              <a:rPr lang="ru-RU" sz="2800" dirty="0">
                <a:latin typeface="Times New Roman" pitchFamily="18" charset="0"/>
                <a:cs typeface="Times New Roman" pitchFamily="18" charset="0"/>
              </a:rPr>
              <a:t> </a:t>
            </a:r>
            <a:r>
              <a:rPr lang="en-US" sz="2800" dirty="0">
                <a:latin typeface="Times New Roman" pitchFamily="18" charset="0"/>
                <a:cs typeface="Times New Roman" pitchFamily="18" charset="0"/>
              </a:rPr>
              <a:t>recognize issues with organization, repetition, and balance.</a:t>
            </a:r>
          </a:p>
        </p:txBody>
      </p:sp>
    </p:spTree>
    <p:extLst>
      <p:ext uri="{BB962C8B-B14F-4D97-AF65-F5344CB8AC3E}">
        <p14:creationId xmlns:p14="http://schemas.microsoft.com/office/powerpoint/2010/main" val="12741534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5. Color-code your draft</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This technique is particularly useful when writing compare/contrast essays, position papers, and</a:t>
            </a:r>
          </a:p>
          <a:p>
            <a:pPr marL="0" indent="0">
              <a:buNone/>
            </a:pPr>
            <a:r>
              <a:rPr lang="en-US" dirty="0"/>
              <a:t>arguments or when using source material. For example, when you color-code your writing in</a:t>
            </a:r>
            <a:r>
              <a:rPr lang="ru-RU" dirty="0"/>
              <a:t> </a:t>
            </a:r>
            <a:r>
              <a:rPr lang="en-US" dirty="0"/>
              <a:t>a compare/contrast essay, you should detect frequently alternating colors if you have used a</a:t>
            </a:r>
          </a:p>
          <a:p>
            <a:pPr marL="0" indent="0">
              <a:buNone/>
            </a:pPr>
            <a:r>
              <a:rPr lang="en-US" dirty="0"/>
              <a:t>point-by-point organization or large sections of each color if you have used a block arrangement.</a:t>
            </a:r>
          </a:p>
          <a:p>
            <a:pPr marL="0" indent="0">
              <a:buNone/>
            </a:pPr>
            <a:r>
              <a:rPr lang="en-US" dirty="0"/>
              <a:t>Highlighting sourced material used in any writing can help you recognize if you have relied too</a:t>
            </a:r>
          </a:p>
          <a:p>
            <a:pPr marL="0" indent="0">
              <a:buNone/>
            </a:pPr>
            <a:r>
              <a:rPr lang="en-US" dirty="0"/>
              <a:t>heavily on the words of others.</a:t>
            </a:r>
          </a:p>
          <a:p>
            <a:pPr marL="0" indent="0">
              <a:buNone/>
            </a:pPr>
            <a:endParaRPr lang="ru-RU" dirty="0"/>
          </a:p>
        </p:txBody>
      </p:sp>
    </p:spTree>
    <p:extLst>
      <p:ext uri="{BB962C8B-B14F-4D97-AF65-F5344CB8AC3E}">
        <p14:creationId xmlns:p14="http://schemas.microsoft.com/office/powerpoint/2010/main" val="25242750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6. Cut up your draft</a:t>
            </a:r>
            <a:endParaRPr lang="ru-RU" dirty="0"/>
          </a:p>
        </p:txBody>
      </p:sp>
      <p:sp>
        <p:nvSpPr>
          <p:cNvPr id="3" name="Объект 2"/>
          <p:cNvSpPr>
            <a:spLocks noGrp="1"/>
          </p:cNvSpPr>
          <p:nvPr>
            <p:ph idx="1"/>
          </p:nvPr>
        </p:nvSpPr>
        <p:spPr/>
        <p:txBody>
          <a:bodyPr>
            <a:noAutofit/>
          </a:bodyPr>
          <a:lstStyle/>
          <a:p>
            <a:pPr marL="0" indent="0">
              <a:buNone/>
            </a:pPr>
            <a:r>
              <a:rPr lang="en-US" sz="1800" dirty="0">
                <a:latin typeface="Times New Roman" pitchFamily="18" charset="0"/>
                <a:cs typeface="Times New Roman" pitchFamily="18" charset="0"/>
              </a:rPr>
              <a:t>.</a:t>
            </a:r>
          </a:p>
          <a:p>
            <a:pPr marL="0" indent="0">
              <a:buNone/>
            </a:pPr>
            <a:r>
              <a:rPr lang="en-US" sz="2400" dirty="0">
                <a:latin typeface="Times New Roman" pitchFamily="18" charset="0"/>
                <a:cs typeface="Times New Roman" pitchFamily="18" charset="0"/>
              </a:rPr>
              <a:t>A great way to check transitions and organization of an essay is to cut it into pieces, literally. If</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you cut your essay into pieces, with each paragraph becoming a separate piece, you can discover</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overlooked problems and play with the arrangement of your essay. </a:t>
            </a:r>
            <a:endParaRPr lang="ru-RU" sz="2400" dirty="0">
              <a:latin typeface="Times New Roman" pitchFamily="18" charset="0"/>
              <a:cs typeface="Times New Roman" pitchFamily="18" charset="0"/>
            </a:endParaRPr>
          </a:p>
          <a:p>
            <a:pPr marL="0" indent="0">
              <a:buNone/>
            </a:pPr>
            <a:r>
              <a:rPr lang="en-US" sz="2400" dirty="0">
                <a:latin typeface="Times New Roman" pitchFamily="18" charset="0"/>
                <a:cs typeface="Times New Roman" pitchFamily="18" charset="0"/>
              </a:rPr>
              <a:t>If after cutting your essay into</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separate pieces, you are unable to reassemble it, then revising of transitions and/or organization is</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in order..</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181845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6. Cut up your draft</a:t>
            </a:r>
            <a:endParaRPr lang="ru-RU" dirty="0"/>
          </a:p>
        </p:txBody>
      </p:sp>
      <p:sp>
        <p:nvSpPr>
          <p:cNvPr id="3" name="Объект 2"/>
          <p:cNvSpPr>
            <a:spLocks noGrp="1"/>
          </p:cNvSpPr>
          <p:nvPr>
            <p:ph idx="1"/>
          </p:nvPr>
        </p:nvSpPr>
        <p:spPr>
          <a:xfrm>
            <a:off x="539552" y="1772816"/>
            <a:ext cx="8229600" cy="4525963"/>
          </a:xfrm>
        </p:spPr>
        <p:txBody>
          <a:bodyPr>
            <a:normAutofit/>
          </a:bodyPr>
          <a:lstStyle/>
          <a:p>
            <a:pPr marL="0" indent="0">
              <a:buNone/>
            </a:pPr>
            <a:r>
              <a:rPr lang="en-US" dirty="0">
                <a:latin typeface="Times New Roman" pitchFamily="18" charset="0"/>
                <a:cs typeface="Times New Roman" pitchFamily="18" charset="0"/>
              </a:rPr>
              <a:t>This technique also works well for reviewing paragraph organization. You can write each</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sentence on a separate note card and then arrange the cards into a paragraph. You may discover</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issues that need attention, find that your initial arrangement is sufficient, or realize that an alternative</a:t>
            </a:r>
            <a:r>
              <a:rPr lang="ru-RU" dirty="0">
                <a:latin typeface="Times New Roman" pitchFamily="18" charset="0"/>
                <a:cs typeface="Times New Roman" pitchFamily="18" charset="0"/>
              </a:rPr>
              <a:t> </a:t>
            </a:r>
            <a:r>
              <a:rPr lang="en-US" dirty="0">
                <a:latin typeface="Times New Roman" pitchFamily="18" charset="0"/>
                <a:cs typeface="Times New Roman" pitchFamily="18" charset="0"/>
              </a:rPr>
              <a:t>organization works better than the original</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49964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WRITING EXPECTATIONS</a:t>
            </a:r>
            <a:endParaRPr lang="ru-RU" dirty="0"/>
          </a:p>
        </p:txBody>
      </p:sp>
      <p:sp>
        <p:nvSpPr>
          <p:cNvPr id="3" name="Объект 2"/>
          <p:cNvSpPr>
            <a:spLocks noGrp="1"/>
          </p:cNvSpPr>
          <p:nvPr>
            <p:ph idx="1"/>
          </p:nvPr>
        </p:nvSpPr>
        <p:spPr/>
        <p:txBody>
          <a:bodyPr>
            <a:normAutofit/>
          </a:bodyPr>
          <a:lstStyle/>
          <a:p>
            <a:endParaRPr lang="en-US" dirty="0"/>
          </a:p>
          <a:p>
            <a:pPr marL="0" indent="0">
              <a:buNone/>
            </a:pPr>
            <a:r>
              <a:rPr lang="en-US" sz="3400" b="1" dirty="0">
                <a:latin typeface="Times New Roman" pitchFamily="18" charset="0"/>
                <a:cs typeface="Times New Roman" pitchFamily="18" charset="0"/>
              </a:rPr>
              <a:t>Instructor Expectations</a:t>
            </a:r>
          </a:p>
          <a:p>
            <a:pPr marL="0" indent="0">
              <a:buNone/>
            </a:pPr>
            <a:r>
              <a:rPr lang="en-US" dirty="0">
                <a:latin typeface="Times New Roman" pitchFamily="18" charset="0"/>
                <a:cs typeface="Times New Roman" pitchFamily="18" charset="0"/>
              </a:rPr>
              <a:t>you might have been told </a:t>
            </a:r>
          </a:p>
          <a:p>
            <a:pPr marL="0" indent="0">
              <a:buNone/>
            </a:pPr>
            <a:r>
              <a:rPr lang="en-US" dirty="0">
                <a:latin typeface="Times New Roman" pitchFamily="18" charset="0"/>
                <a:cs typeface="Times New Roman" pitchFamily="18" charset="0"/>
              </a:rPr>
              <a:t>always to write five paragraphs, </a:t>
            </a:r>
          </a:p>
          <a:p>
            <a:pPr marL="0" indent="0">
              <a:buNone/>
            </a:pPr>
            <a:r>
              <a:rPr lang="en-US" dirty="0">
                <a:latin typeface="Times New Roman" pitchFamily="18" charset="0"/>
                <a:cs typeface="Times New Roman" pitchFamily="18" charset="0"/>
              </a:rPr>
              <a:t>always to write a thesis that lists three points, and always to write a conclusion that restates the thesis.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6318405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7. Create a paragraph paper or abstract</a:t>
            </a:r>
            <a:endParaRPr lang="ru-RU" dirty="0"/>
          </a:p>
        </p:txBody>
      </p:sp>
      <p:sp>
        <p:nvSpPr>
          <p:cNvPr id="3" name="Объект 2"/>
          <p:cNvSpPr>
            <a:spLocks noGrp="1"/>
          </p:cNvSpPr>
          <p:nvPr>
            <p:ph idx="1"/>
          </p:nvPr>
        </p:nvSpPr>
        <p:spPr/>
        <p:txBody>
          <a:bodyPr>
            <a:noAutofit/>
          </a:bodyPr>
          <a:lstStyle/>
          <a:p>
            <a:pPr marL="0" indent="0">
              <a:buNone/>
            </a:pPr>
            <a:r>
              <a:rPr lang="en-US" sz="2400" dirty="0">
                <a:latin typeface="Times New Roman" pitchFamily="18" charset="0"/>
                <a:cs typeface="Times New Roman" pitchFamily="18" charset="0"/>
              </a:rPr>
              <a:t>You can check the coherence of an essay and your organization by creating a paragraph paper.</a:t>
            </a:r>
          </a:p>
          <a:p>
            <a:pPr marL="0" indent="0">
              <a:buNone/>
            </a:pPr>
            <a:r>
              <a:rPr lang="en-US" sz="2400" dirty="0">
                <a:latin typeface="Times New Roman" pitchFamily="18" charset="0"/>
                <a:cs typeface="Times New Roman" pitchFamily="18" charset="0"/>
              </a:rPr>
              <a:t>You simply create a paragraph by copying, first, your thesis statement and then each succeeding</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topic sentence from your draft into a single paragraph. If your paragraph is well organized,</a:t>
            </a:r>
          </a:p>
          <a:p>
            <a:pPr marL="0" indent="0">
              <a:buNone/>
            </a:pPr>
            <a:r>
              <a:rPr lang="en-US" sz="2400" dirty="0">
                <a:latin typeface="Times New Roman" pitchFamily="18" charset="0"/>
                <a:cs typeface="Times New Roman" pitchFamily="18" charset="0"/>
              </a:rPr>
              <a:t>coherent, and reflective of the substance of your essay, you have written well. If, on the other</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hand, your paragraph seems disordered, vague, or untidy, it is time to expand, condense, hone,</a:t>
            </a:r>
          </a:p>
          <a:p>
            <a:pPr marL="0" indent="0">
              <a:buNone/>
            </a:pPr>
            <a:r>
              <a:rPr lang="en-US" sz="2400" dirty="0">
                <a:latin typeface="Times New Roman" pitchFamily="18" charset="0"/>
                <a:cs typeface="Times New Roman" pitchFamily="18" charset="0"/>
              </a:rPr>
              <a:t>and consider your options.</a:t>
            </a:r>
            <a:endParaRPr lang="ru-RU" sz="2400" dirty="0">
              <a:latin typeface="Times New Roman" pitchFamily="18" charset="0"/>
              <a:cs typeface="Times New Roman" pitchFamily="18" charset="0"/>
            </a:endParaRPr>
          </a:p>
          <a:p>
            <a:pPr marL="0" indent="0">
              <a:buNone/>
            </a:pPr>
            <a:r>
              <a:rPr lang="ru-RU" sz="2400" dirty="0">
                <a:latin typeface="Times New Roman" pitchFamily="18" charset="0"/>
                <a:cs typeface="Times New Roman" pitchFamily="18" charset="0"/>
              </a:rPr>
              <a:t>неопрятный, пора расширять, сжимать, отточить,</a:t>
            </a:r>
          </a:p>
          <a:p>
            <a:pPr marL="0" indent="0">
              <a:buNone/>
            </a:pPr>
            <a:r>
              <a:rPr lang="ru-RU" sz="2400" dirty="0">
                <a:latin typeface="Times New Roman" pitchFamily="18" charset="0"/>
                <a:cs typeface="Times New Roman" pitchFamily="18" charset="0"/>
              </a:rPr>
              <a:t>и рассмотреть ваши варианты.</a:t>
            </a:r>
          </a:p>
        </p:txBody>
      </p:sp>
    </p:spTree>
    <p:extLst>
      <p:ext uri="{BB962C8B-B14F-4D97-AF65-F5344CB8AC3E}">
        <p14:creationId xmlns:p14="http://schemas.microsoft.com/office/powerpoint/2010/main" val="33553312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8. Play one-on-one with your draft</a:t>
            </a:r>
            <a:br>
              <a:rPr lang="en-US" dirty="0"/>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latin typeface="Times New Roman" pitchFamily="18" charset="0"/>
                <a:cs typeface="Times New Roman" pitchFamily="18" charset="0"/>
              </a:rPr>
              <a:t>Before you start balling up a draft and using the wastebasket as a basketball hoop, STOP!</a:t>
            </a:r>
          </a:p>
          <a:p>
            <a:pPr marL="0" indent="0">
              <a:buNone/>
            </a:pPr>
            <a:r>
              <a:rPr lang="en-US" dirty="0">
                <a:latin typeface="Times New Roman" pitchFamily="18" charset="0"/>
                <a:cs typeface="Times New Roman" pitchFamily="18" charset="0"/>
              </a:rPr>
              <a:t>Playing one-on-one is a quick and simple way to ensure that each portion of your essay defines,</a:t>
            </a:r>
          </a:p>
          <a:p>
            <a:pPr marL="0" indent="0">
              <a:buNone/>
            </a:pPr>
            <a:r>
              <a:rPr lang="en-US" dirty="0">
                <a:latin typeface="Times New Roman" pitchFamily="18" charset="0"/>
                <a:cs typeface="Times New Roman" pitchFamily="18" charset="0"/>
              </a:rPr>
              <a:t>supports, or demonstrates your main idea. The rules of the game are simple; you simply write</a:t>
            </a:r>
          </a:p>
          <a:p>
            <a:pPr marL="0" indent="0">
              <a:buNone/>
            </a:pPr>
            <a:r>
              <a:rPr lang="en-US" dirty="0">
                <a:latin typeface="Times New Roman" pitchFamily="18" charset="0"/>
                <a:cs typeface="Times New Roman" pitchFamily="18" charset="0"/>
              </a:rPr>
              <a:t>your thesis on an index card and then consider each body paragraph separately. Each paragraph</a:t>
            </a:r>
          </a:p>
          <a:p>
            <a:pPr marL="0" indent="0">
              <a:buNone/>
            </a:pPr>
            <a:r>
              <a:rPr lang="en-US" dirty="0">
                <a:latin typeface="Times New Roman" pitchFamily="18" charset="0"/>
                <a:cs typeface="Times New Roman" pitchFamily="18" charset="0"/>
              </a:rPr>
              <a:t>should contain one central point that details, validates, or proves your thesis statement.</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8525439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9. Turn the tables</a:t>
            </a:r>
            <a:br>
              <a:rPr lang="en-US" dirty="0"/>
            </a:b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You can turn the tables on your writing and yourself by having another person, it does not matter</a:t>
            </a:r>
          </a:p>
          <a:p>
            <a:pPr marL="0" indent="0">
              <a:buNone/>
            </a:pPr>
            <a:r>
              <a:rPr lang="en-US" dirty="0"/>
              <a:t>whom, read your writing to you. The only stipulation for the reader is that he or she read exactly</a:t>
            </a:r>
          </a:p>
          <a:p>
            <a:pPr marL="0" indent="0">
              <a:buNone/>
            </a:pPr>
            <a:r>
              <a:rPr lang="en-US" dirty="0"/>
              <a:t>what you have written. As you listen, you become both writer and audience. As writers, you</a:t>
            </a:r>
            <a:r>
              <a:rPr lang="ru-RU" dirty="0"/>
              <a:t> </a:t>
            </a:r>
            <a:r>
              <a:rPr lang="en-US" dirty="0"/>
              <a:t>should hear what you intended to say; if what you hear differs from what you meant, revision is</a:t>
            </a:r>
            <a:r>
              <a:rPr lang="ru-RU" dirty="0"/>
              <a:t> </a:t>
            </a:r>
            <a:r>
              <a:rPr lang="en-US" dirty="0"/>
              <a:t>in order. But to turn the tables, you must also become deaf to “the writer,” to yourself, to your</a:t>
            </a:r>
            <a:r>
              <a:rPr lang="ru-RU" dirty="0"/>
              <a:t> </a:t>
            </a:r>
            <a:r>
              <a:rPr lang="en-US" dirty="0"/>
              <a:t>own ideas, opinions, and experiences. </a:t>
            </a:r>
            <a:endParaRPr lang="ru-RU" dirty="0"/>
          </a:p>
        </p:txBody>
      </p:sp>
    </p:spTree>
    <p:extLst>
      <p:ext uri="{BB962C8B-B14F-4D97-AF65-F5344CB8AC3E}">
        <p14:creationId xmlns:p14="http://schemas.microsoft.com/office/powerpoint/2010/main" val="37442415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9. Turn the tables</a:t>
            </a:r>
            <a:br>
              <a:rPr lang="en-US" dirty="0"/>
            </a:b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Turning the tables means you adopt the role, the ideas,</a:t>
            </a:r>
          </a:p>
          <a:p>
            <a:pPr marL="0" indent="0">
              <a:buNone/>
            </a:pPr>
            <a:r>
              <a:rPr lang="en-US" dirty="0"/>
              <a:t>opinions, and experiences of the audience to whom you are writing. Again, you listen not for</a:t>
            </a:r>
            <a:r>
              <a:rPr lang="ru-RU" dirty="0"/>
              <a:t> </a:t>
            </a:r>
            <a:r>
              <a:rPr lang="en-US" dirty="0"/>
              <a:t>what the writer meant, but for what the writing says. This is the ultimate test for any writing, that</a:t>
            </a:r>
            <a:r>
              <a:rPr lang="ru-RU" dirty="0"/>
              <a:t> </a:t>
            </a:r>
            <a:r>
              <a:rPr lang="en-US" dirty="0"/>
              <a:t>what the writer intends and what the audience receives are synonymous.</a:t>
            </a:r>
          </a:p>
          <a:p>
            <a:pPr marL="0" indent="0">
              <a:buNone/>
            </a:pPr>
            <a:r>
              <a:rPr lang="en-US" dirty="0"/>
              <a:t>Turning the tables is a great method for identifying issues of style because while style refers to the</a:t>
            </a:r>
            <a:r>
              <a:rPr lang="ru-RU" dirty="0"/>
              <a:t> </a:t>
            </a:r>
            <a:r>
              <a:rPr lang="en-US" dirty="0"/>
              <a:t>way you employ language in your writing—how you organize your writing, your diction, your</a:t>
            </a:r>
            <a:r>
              <a:rPr lang="ru-RU" dirty="0"/>
              <a:t> </a:t>
            </a:r>
            <a:r>
              <a:rPr lang="en-US" dirty="0"/>
              <a:t>tone—writing styles, like fashion styles, are not constant. </a:t>
            </a:r>
          </a:p>
          <a:p>
            <a:pPr marL="0" indent="0">
              <a:buNone/>
            </a:pPr>
            <a:endParaRPr lang="ru-RU" dirty="0"/>
          </a:p>
        </p:txBody>
      </p:sp>
    </p:spTree>
    <p:extLst>
      <p:ext uri="{BB962C8B-B14F-4D97-AF65-F5344CB8AC3E}">
        <p14:creationId xmlns:p14="http://schemas.microsoft.com/office/powerpoint/2010/main" val="15127853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buNone/>
            </a:pPr>
            <a:r>
              <a:rPr lang="en-US" dirty="0"/>
              <a:t>Depending on the purpose, audience,</a:t>
            </a:r>
            <a:r>
              <a:rPr lang="ru-RU" dirty="0"/>
              <a:t> </a:t>
            </a:r>
            <a:r>
              <a:rPr lang="en-US" dirty="0"/>
              <a:t>and occasion, a writing style that is appropriate for one writing may be unacceptable for another.</a:t>
            </a:r>
          </a:p>
          <a:p>
            <a:pPr marL="0" indent="0">
              <a:buNone/>
            </a:pPr>
            <a:r>
              <a:rPr lang="en-US" dirty="0"/>
              <a:t>Because your writing derives from a specific circumstance, motivation, or occasion and because</a:t>
            </a:r>
            <a:r>
              <a:rPr lang="ru-RU" dirty="0"/>
              <a:t> </a:t>
            </a:r>
            <a:r>
              <a:rPr lang="en-US" dirty="0"/>
              <a:t>you write, or should, toward a specific goal, adopting the attitude of your intended audience</a:t>
            </a:r>
            <a:r>
              <a:rPr lang="ru-RU" dirty="0"/>
              <a:t> </a:t>
            </a:r>
            <a:r>
              <a:rPr lang="en-US" dirty="0"/>
              <a:t>allows you to assess your style.</a:t>
            </a:r>
            <a:endParaRPr lang="ru-RU" dirty="0"/>
          </a:p>
        </p:txBody>
      </p:sp>
    </p:spTree>
    <p:extLst>
      <p:ext uri="{BB962C8B-B14F-4D97-AF65-F5344CB8AC3E}">
        <p14:creationId xmlns:p14="http://schemas.microsoft.com/office/powerpoint/2010/main" val="1011328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10. Seek the opinions of others</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t>Most writing is meant to be read, and although many of you are uncomfortable sharing your</a:t>
            </a:r>
          </a:p>
          <a:p>
            <a:pPr marL="0" indent="0">
              <a:buNone/>
            </a:pPr>
            <a:r>
              <a:rPr lang="en-US" dirty="0"/>
              <a:t>writing with others, the reality is that others can spot weaknesses in your written material that</a:t>
            </a:r>
          </a:p>
          <a:p>
            <a:pPr marL="0" indent="0">
              <a:buNone/>
            </a:pPr>
            <a:r>
              <a:rPr lang="en-US" dirty="0"/>
              <a:t>you may never recognize on your own. </a:t>
            </a:r>
            <a:endParaRPr lang="ru-RU" dirty="0"/>
          </a:p>
        </p:txBody>
      </p:sp>
    </p:spTree>
    <p:extLst>
      <p:ext uri="{BB962C8B-B14F-4D97-AF65-F5344CB8AC3E}">
        <p14:creationId xmlns:p14="http://schemas.microsoft.com/office/powerpoint/2010/main" val="40538219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Autofit/>
          </a:bodyPr>
          <a:lstStyle/>
          <a:p>
            <a:pPr marL="0" indent="0">
              <a:buNone/>
            </a:pPr>
            <a:r>
              <a:rPr lang="en-US" sz="2400" dirty="0">
                <a:latin typeface="Times New Roman" pitchFamily="18" charset="0"/>
                <a:cs typeface="Times New Roman" pitchFamily="18" charset="0"/>
              </a:rPr>
              <a:t>To receive the greatest benefit possible, however,</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you must be specific, choosy, and responsible. If, for example, you are writing a personal essay</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about a life-altering experience and want to know if you have successfully conveyed the sequence</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of events, you should ask your reader, “Is the organization of the essay clear?” When writing</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arguments, asking the opinion of someone who disagrees with your point of view can help you</a:t>
            </a:r>
            <a:r>
              <a:rPr lang="ru-RU" sz="2400" dirty="0">
                <a:latin typeface="Times New Roman" pitchFamily="18" charset="0"/>
                <a:cs typeface="Times New Roman" pitchFamily="18" charset="0"/>
              </a:rPr>
              <a:t> </a:t>
            </a:r>
            <a:r>
              <a:rPr lang="en-US" sz="2400" dirty="0">
                <a:latin typeface="Times New Roman" pitchFamily="18" charset="0"/>
                <a:cs typeface="Times New Roman" pitchFamily="18" charset="0"/>
              </a:rPr>
              <a:t>strengthen your reasoning.</a:t>
            </a:r>
          </a:p>
          <a:p>
            <a:pPr marL="0" indent="0">
              <a:buNone/>
            </a:pP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14531060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pPr marL="0" indent="0">
              <a:buNone/>
            </a:pPr>
            <a:r>
              <a:rPr lang="en-US" dirty="0"/>
              <a:t>Ultimately, when you seek the opinions of others, the responsibility is yours. You must remain</a:t>
            </a:r>
            <a:r>
              <a:rPr lang="ru-RU" dirty="0"/>
              <a:t> </a:t>
            </a:r>
            <a:r>
              <a:rPr lang="en-US" dirty="0"/>
              <a:t>open to criticism, receptive to suggestions, and faithful to your writing and yourself. If you find</a:t>
            </a:r>
            <a:r>
              <a:rPr lang="ru-RU" dirty="0"/>
              <a:t> </a:t>
            </a:r>
            <a:r>
              <a:rPr lang="en-US" dirty="0"/>
              <a:t>yourself verbally explaining aspects of your writing to your readers, your writing needs revision.</a:t>
            </a:r>
          </a:p>
          <a:p>
            <a:pPr marL="0" indent="0">
              <a:buNone/>
            </a:pPr>
            <a:r>
              <a:rPr lang="en-US" dirty="0"/>
              <a:t>Whether you take a reader’s advice or disregard it entirely, the writing and responsibility belong</a:t>
            </a:r>
          </a:p>
          <a:p>
            <a:pPr marL="0" indent="0">
              <a:buNone/>
            </a:pPr>
            <a:r>
              <a:rPr lang="en-US" dirty="0"/>
              <a:t>to you as the writer.</a:t>
            </a:r>
          </a:p>
          <a:p>
            <a:endParaRPr lang="ru-RU" dirty="0"/>
          </a:p>
        </p:txBody>
      </p:sp>
    </p:spTree>
    <p:extLst>
      <p:ext uri="{BB962C8B-B14F-4D97-AF65-F5344CB8AC3E}">
        <p14:creationId xmlns:p14="http://schemas.microsoft.com/office/powerpoint/2010/main" val="13605941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800" dirty="0"/>
              <a:t>Editing</a:t>
            </a:r>
            <a:br>
              <a:rPr lang="en-US" sz="2800" dirty="0"/>
            </a:br>
            <a:r>
              <a:rPr lang="en-US" sz="2800" dirty="0"/>
              <a:t>WHY EDIT?</a:t>
            </a:r>
            <a:br>
              <a:rPr lang="en-US" sz="2800" dirty="0"/>
            </a:br>
            <a:endParaRPr lang="ru-RU" sz="2800" dirty="0"/>
          </a:p>
        </p:txBody>
      </p:sp>
      <p:sp>
        <p:nvSpPr>
          <p:cNvPr id="3" name="Объект 2"/>
          <p:cNvSpPr>
            <a:spLocks noGrp="1"/>
          </p:cNvSpPr>
          <p:nvPr>
            <p:ph idx="1"/>
          </p:nvPr>
        </p:nvSpPr>
        <p:spPr/>
        <p:txBody>
          <a:bodyPr>
            <a:normAutofit fontScale="85000" lnSpcReduction="20000"/>
          </a:bodyPr>
          <a:lstStyle/>
          <a:p>
            <a:pPr marL="0" indent="0">
              <a:buNone/>
            </a:pPr>
            <a:r>
              <a:rPr lang="en-US" dirty="0"/>
              <a:t>As you read in the previous chapter, revision involves modifying content, organization, and style.</a:t>
            </a:r>
          </a:p>
          <a:p>
            <a:pPr marL="0" indent="0">
              <a:buNone/>
            </a:pPr>
            <a:r>
              <a:rPr lang="en-US" dirty="0"/>
              <a:t>Editing, on the other hand, is the polishing step of the writing process. When you edit, you make</a:t>
            </a:r>
            <a:r>
              <a:rPr lang="ru-RU" dirty="0"/>
              <a:t> </a:t>
            </a:r>
            <a:r>
              <a:rPr lang="en-US" dirty="0"/>
              <a:t>two basic kinds of changes.</a:t>
            </a:r>
          </a:p>
          <a:p>
            <a:pPr marL="0" indent="0">
              <a:buNone/>
            </a:pPr>
            <a:r>
              <a:rPr lang="en-US" dirty="0"/>
              <a:t>1. You fix errors in grammar, mechanics, punctuation, spelling and formatting.</a:t>
            </a:r>
          </a:p>
          <a:p>
            <a:pPr marL="0" indent="0">
              <a:buNone/>
            </a:pPr>
            <a:r>
              <a:rPr lang="en-US" dirty="0"/>
              <a:t>2. You improve the way you express your ideas. You may change words, sentence</a:t>
            </a:r>
            <a:r>
              <a:rPr lang="ru-RU" dirty="0"/>
              <a:t> </a:t>
            </a:r>
            <a:r>
              <a:rPr lang="en-US" dirty="0"/>
              <a:t>organization or punctuation to make your writing more vibrant and exciting, clearer,</a:t>
            </a:r>
          </a:p>
          <a:p>
            <a:pPr marL="0" indent="0">
              <a:buNone/>
            </a:pPr>
            <a:r>
              <a:rPr lang="en-US" dirty="0"/>
              <a:t>more specific or more direct. You find a more effective way to say what you want to say.</a:t>
            </a:r>
            <a:endParaRPr lang="ru-RU" dirty="0"/>
          </a:p>
        </p:txBody>
      </p:sp>
    </p:spTree>
    <p:extLst>
      <p:ext uri="{BB962C8B-B14F-4D97-AF65-F5344CB8AC3E}">
        <p14:creationId xmlns:p14="http://schemas.microsoft.com/office/powerpoint/2010/main" val="10798839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YOU EDIT?</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sz="2000" dirty="0">
                <a:latin typeface="Times New Roman" pitchFamily="18" charset="0"/>
                <a:cs typeface="Times New Roman" pitchFamily="18" charset="0"/>
              </a:rPr>
              <a:t>The process of writing is not neatly divided into separate steps. It is natural to do some editing as</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you draft and revise. As you write a sentence, you probably constantly consider different words,</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organizations and types of punctuation. This kind of editing can get out of hand if, for example,</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you are still drafting and you get stuck on finding the precise word to use and end up losing the</a:t>
            </a:r>
          </a:p>
          <a:p>
            <a:pPr marL="0" indent="0">
              <a:buNone/>
            </a:pPr>
            <a:r>
              <a:rPr lang="en-US" sz="2000" dirty="0">
                <a:latin typeface="Times New Roman" pitchFamily="18" charset="0"/>
                <a:cs typeface="Times New Roman" pitchFamily="18" charset="0"/>
              </a:rPr>
              <a:t>rest of the thought. Some writers have to discipline themselves to turn off their “internal editors”</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while they draft. When you speak of editing as a step, then, what you mean is the time when the</a:t>
            </a:r>
            <a:r>
              <a:rPr lang="ru-RU" sz="2000" dirty="0">
                <a:latin typeface="Times New Roman" pitchFamily="18" charset="0"/>
                <a:cs typeface="Times New Roman" pitchFamily="18" charset="0"/>
              </a:rPr>
              <a:t> </a:t>
            </a:r>
            <a:r>
              <a:rPr lang="en-US" sz="2000" dirty="0">
                <a:latin typeface="Times New Roman" pitchFamily="18" charset="0"/>
                <a:cs typeface="Times New Roman" pitchFamily="18" charset="0"/>
              </a:rPr>
              <a:t>activity of editing is your main focus.</a:t>
            </a:r>
          </a:p>
        </p:txBody>
      </p:sp>
    </p:spTree>
    <p:extLst>
      <p:ext uri="{BB962C8B-B14F-4D97-AF65-F5344CB8AC3E}">
        <p14:creationId xmlns:p14="http://schemas.microsoft.com/office/powerpoint/2010/main" val="3295357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USING THE RHETORICAL TRIANGLE</a:t>
            </a:r>
            <a:endParaRPr lang="ru-RU" dirty="0"/>
          </a:p>
        </p:txBody>
      </p:sp>
      <p:sp>
        <p:nvSpPr>
          <p:cNvPr id="3" name="Объект 2"/>
          <p:cNvSpPr>
            <a:spLocks noGrp="1"/>
          </p:cNvSpPr>
          <p:nvPr>
            <p:ph idx="1"/>
          </p:nvPr>
        </p:nvSpPr>
        <p:spPr/>
        <p:txBody>
          <a:bodyPr/>
          <a:lstStyle/>
          <a:p>
            <a:pPr marL="0" indent="0">
              <a:buNone/>
            </a:pPr>
            <a:r>
              <a:rPr lang="en-US" dirty="0">
                <a:latin typeface="Times New Roman" pitchFamily="18" charset="0"/>
                <a:cs typeface="Times New Roman" pitchFamily="18" charset="0"/>
              </a:rPr>
              <a:t>there are actually three other very important parties involved in the writing process: </a:t>
            </a:r>
          </a:p>
          <a:p>
            <a:pPr marL="0" indent="0">
              <a:buNone/>
            </a:pPr>
            <a:r>
              <a:rPr lang="en-US" dirty="0">
                <a:latin typeface="Times New Roman" pitchFamily="18" charset="0"/>
                <a:cs typeface="Times New Roman" pitchFamily="18" charset="0"/>
              </a:rPr>
              <a:t>your subject, </a:t>
            </a:r>
          </a:p>
          <a:p>
            <a:pPr marL="0" indent="0">
              <a:buNone/>
            </a:pPr>
            <a:r>
              <a:rPr lang="en-US" dirty="0">
                <a:latin typeface="Times New Roman" pitchFamily="18" charset="0"/>
                <a:cs typeface="Times New Roman" pitchFamily="18" charset="0"/>
              </a:rPr>
              <a:t>your reader, </a:t>
            </a:r>
          </a:p>
          <a:p>
            <a:pPr marL="0" indent="0">
              <a:buNone/>
            </a:pPr>
            <a:r>
              <a:rPr lang="en-US" dirty="0">
                <a:latin typeface="Times New Roman" pitchFamily="18" charset="0"/>
                <a:cs typeface="Times New Roman" pitchFamily="18" charset="0"/>
              </a:rPr>
              <a:t>and the ultimate message you want that reader to</a:t>
            </a:r>
          </a:p>
          <a:p>
            <a:pPr marL="0" indent="0">
              <a:buNone/>
            </a:pPr>
            <a:r>
              <a:rPr lang="en-US" dirty="0">
                <a:latin typeface="Times New Roman" pitchFamily="18" charset="0"/>
                <a:cs typeface="Times New Roman" pitchFamily="18" charset="0"/>
              </a:rPr>
              <a:t>receive. Taken together with the writer, these elements comprise the rhetorical triangle.</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266139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YOU EDIT?</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t>It is time to change your primary focus to editing when you are satisfied that your essay meets</a:t>
            </a:r>
          </a:p>
          <a:p>
            <a:pPr marL="0" indent="0">
              <a:buNone/>
            </a:pPr>
            <a:r>
              <a:rPr lang="en-US" dirty="0"/>
              <a:t>the assignment requirements for content, organization, and style and when you feel you have</a:t>
            </a:r>
            <a:r>
              <a:rPr lang="ru-RU" dirty="0"/>
              <a:t> </a:t>
            </a:r>
            <a:r>
              <a:rPr lang="en-US" dirty="0"/>
              <a:t>addressed the global or big picture concerns in revision. You may be ready to move into the</a:t>
            </a:r>
            <a:r>
              <a:rPr lang="ru-RU" dirty="0"/>
              <a:t> </a:t>
            </a:r>
            <a:r>
              <a:rPr lang="en-US" dirty="0"/>
              <a:t>editing process when you can answer “yes” to the following questions:</a:t>
            </a:r>
          </a:p>
          <a:p>
            <a:endParaRPr lang="ru-RU" dirty="0"/>
          </a:p>
        </p:txBody>
      </p:sp>
    </p:spTree>
    <p:extLst>
      <p:ext uri="{BB962C8B-B14F-4D97-AF65-F5344CB8AC3E}">
        <p14:creationId xmlns:p14="http://schemas.microsoft.com/office/powerpoint/2010/main" val="35859837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en-US" dirty="0"/>
              <a:t>Is my essay on topic?</a:t>
            </a:r>
          </a:p>
          <a:p>
            <a:pPr marL="0" indent="0">
              <a:buNone/>
            </a:pPr>
            <a:r>
              <a:rPr lang="en-US" dirty="0"/>
              <a:t>• Do I have a clear, focused thesis statement?</a:t>
            </a:r>
          </a:p>
          <a:p>
            <a:pPr marL="0" indent="0">
              <a:buNone/>
            </a:pPr>
            <a:r>
              <a:rPr lang="en-US" dirty="0"/>
              <a:t>• Does each paragraph focus on a single subject or part of the argument?</a:t>
            </a:r>
          </a:p>
          <a:p>
            <a:pPr marL="0" indent="0">
              <a:buNone/>
            </a:pPr>
            <a:r>
              <a:rPr lang="en-US" dirty="0"/>
              <a:t>• Is my organization clear and easy to follow?</a:t>
            </a:r>
          </a:p>
          <a:p>
            <a:pPr marL="0" indent="0">
              <a:buNone/>
            </a:pPr>
            <a:r>
              <a:rPr lang="en-US" dirty="0"/>
              <a:t>• Is my essay thoroughly developed with examples and explanations?</a:t>
            </a:r>
          </a:p>
          <a:p>
            <a:pPr marL="0" indent="0">
              <a:buNone/>
            </a:pPr>
            <a:r>
              <a:rPr lang="en-US" dirty="0"/>
              <a:t>• Does my essay say what I want it to say?</a:t>
            </a:r>
          </a:p>
          <a:p>
            <a:pPr marL="0" indent="0">
              <a:buNone/>
            </a:pPr>
            <a:r>
              <a:rPr lang="en-US" dirty="0"/>
              <a:t>• Is my essay complete (introduction, body, conclusion, title)?</a:t>
            </a:r>
          </a:p>
          <a:p>
            <a:pPr marL="0" indent="0">
              <a:buNone/>
            </a:pPr>
            <a:r>
              <a:rPr lang="en-US" dirty="0"/>
              <a:t>• Am I meeting my instructor’s requirements for purpose, audience, tone, and length?</a:t>
            </a:r>
            <a:endParaRPr lang="ru-RU" dirty="0"/>
          </a:p>
        </p:txBody>
      </p:sp>
    </p:spTree>
    <p:extLst>
      <p:ext uri="{BB962C8B-B14F-4D97-AF65-F5344CB8AC3E}">
        <p14:creationId xmlns:p14="http://schemas.microsoft.com/office/powerpoint/2010/main" val="33441086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IDENTIFYING YOUR PROBLEM AREAS</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000" b="1" dirty="0">
                <a:latin typeface="Times New Roman" pitchFamily="18" charset="0"/>
                <a:cs typeface="Times New Roman" pitchFamily="18" charset="0"/>
              </a:rPr>
              <a:t>1. Know yourself.</a:t>
            </a:r>
            <a:endParaRPr lang="ru-RU" sz="2000" b="1" dirty="0">
              <a:latin typeface="Times New Roman" pitchFamily="18" charset="0"/>
              <a:cs typeface="Times New Roman" pitchFamily="18" charset="0"/>
            </a:endParaRPr>
          </a:p>
          <a:p>
            <a:pPr marL="0" indent="0">
              <a:buNone/>
            </a:pPr>
            <a:r>
              <a:rPr lang="en-US" sz="2000" b="0" i="0" u="none" strike="noStrike" baseline="0" dirty="0">
                <a:latin typeface="Times New Roman" pitchFamily="18" charset="0"/>
                <a:cs typeface="Times New Roman" pitchFamily="18" charset="0"/>
              </a:rPr>
              <a:t>The most important thing you can do to become a better editor is know the types of mistakes</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you tend to make and the ineffective writing habits you have. One way to help you identify these</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areas is to take a diagnostic test and note the areas with the highest errors. However, such tests</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are not always as helpful as looking at your own writing because you approach the tests ready to</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hunt for errors – you know they are there – whereas, in your own writing, finding problems or</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places to improve can be much harder.</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The best way to discover your problem areas is to ask your instructor to mark up your diagnostic</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or first essay thoroughly. Explain that you are trying to identify and work on your personal</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areas of weakness. Then, keep a record of your progress in these areas as you move through</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the semester. The worksheet at the end of this chapter can help you do this. Your primary job</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in editing is to know what kinds of errors you typically make and ineffective writing habits </a:t>
            </a:r>
            <a:r>
              <a:rPr lang="en-US" sz="2000" dirty="0">
                <a:latin typeface="Times New Roman" pitchFamily="18" charset="0"/>
                <a:cs typeface="Times New Roman" pitchFamily="18" charset="0"/>
              </a:rPr>
              <a:t>y</a:t>
            </a:r>
            <a:r>
              <a:rPr lang="en-US" sz="2000" b="0" i="0" u="none" strike="noStrike" baseline="0" dirty="0">
                <a:latin typeface="Times New Roman" pitchFamily="18" charset="0"/>
                <a:cs typeface="Times New Roman" pitchFamily="18" charset="0"/>
              </a:rPr>
              <a:t>ou</a:t>
            </a:r>
            <a:r>
              <a:rPr lang="ru-RU" sz="2000" b="0" i="0" u="none" strike="noStrike" baseline="0" dirty="0">
                <a:latin typeface="Times New Roman" pitchFamily="18" charset="0"/>
                <a:cs typeface="Times New Roman" pitchFamily="18" charset="0"/>
              </a:rPr>
              <a:t> </a:t>
            </a:r>
            <a:r>
              <a:rPr lang="en-US" sz="2000" b="0" i="0" u="none" strike="noStrike" baseline="0" dirty="0">
                <a:latin typeface="Times New Roman" pitchFamily="18" charset="0"/>
                <a:cs typeface="Times New Roman" pitchFamily="18" charset="0"/>
              </a:rPr>
              <a:t>have and to train yourself to locate and improve them.</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1866042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2. Take a break from your essay.</a:t>
            </a:r>
            <a:br>
              <a:rPr lang="en-US" dirty="0"/>
            </a:br>
            <a:endParaRPr lang="ru-RU" dirty="0"/>
          </a:p>
        </p:txBody>
      </p:sp>
      <p:sp>
        <p:nvSpPr>
          <p:cNvPr id="3" name="Объект 2"/>
          <p:cNvSpPr>
            <a:spLocks noGrp="1"/>
          </p:cNvSpPr>
          <p:nvPr>
            <p:ph idx="1"/>
          </p:nvPr>
        </p:nvSpPr>
        <p:spPr/>
        <p:txBody>
          <a:bodyPr/>
          <a:lstStyle/>
          <a:p>
            <a:pPr marL="0" indent="0">
              <a:buNone/>
            </a:pPr>
            <a:r>
              <a:rPr lang="en-US" dirty="0"/>
              <a:t>Even if it’s just an hour, taking some time to focus on other things will give your mind a rest and allow you to return to the essay with an ability to see things in it that you might have missed otherwise. If possible, give yourself an entire day off before beginning the editing process.</a:t>
            </a:r>
            <a:endParaRPr lang="ru-RU" dirty="0"/>
          </a:p>
        </p:txBody>
      </p:sp>
    </p:spTree>
    <p:extLst>
      <p:ext uri="{BB962C8B-B14F-4D97-AF65-F5344CB8AC3E}">
        <p14:creationId xmlns:p14="http://schemas.microsoft.com/office/powerpoint/2010/main" val="593782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3. Have someone read your essay aloud to you.</a:t>
            </a:r>
            <a:br>
              <a:rPr lang="en-US" sz="3200" dirty="0"/>
            </a:br>
            <a:endParaRPr lang="ru-RU" sz="3200" dirty="0"/>
          </a:p>
        </p:txBody>
      </p:sp>
      <p:sp>
        <p:nvSpPr>
          <p:cNvPr id="3" name="Объект 2"/>
          <p:cNvSpPr>
            <a:spLocks noGrp="1"/>
          </p:cNvSpPr>
          <p:nvPr>
            <p:ph idx="1"/>
          </p:nvPr>
        </p:nvSpPr>
        <p:spPr/>
        <p:txBody>
          <a:bodyPr>
            <a:normAutofit fontScale="85000" lnSpcReduction="20000"/>
          </a:bodyPr>
          <a:lstStyle/>
          <a:p>
            <a:pPr marL="0" indent="0" algn="just">
              <a:buNone/>
            </a:pPr>
            <a:r>
              <a:rPr lang="en-US" dirty="0"/>
              <a:t>Editing can be tricky work because by the time you get to this part of the process you have</a:t>
            </a:r>
          </a:p>
          <a:p>
            <a:pPr marL="0" indent="0" algn="just">
              <a:buNone/>
            </a:pPr>
            <a:r>
              <a:rPr lang="en-US" dirty="0"/>
              <a:t>likely read your essay many times. Regardless of what you have actually written, your brain</a:t>
            </a:r>
          </a:p>
          <a:p>
            <a:pPr marL="0" indent="0" algn="just">
              <a:buNone/>
            </a:pPr>
            <a:r>
              <a:rPr lang="en-US" dirty="0"/>
              <a:t>knows very well what you meant to say!</a:t>
            </a:r>
          </a:p>
          <a:p>
            <a:pPr marL="0" indent="0" algn="just">
              <a:buNone/>
            </a:pPr>
            <a:r>
              <a:rPr lang="en-US" dirty="0"/>
              <a:t>As you read for editing purposes, your</a:t>
            </a:r>
          </a:p>
          <a:p>
            <a:pPr marL="0" indent="0" algn="just">
              <a:buNone/>
            </a:pPr>
            <a:r>
              <a:rPr lang="en-US" dirty="0"/>
              <a:t>mind can insert words, punctuation, or</a:t>
            </a:r>
          </a:p>
          <a:p>
            <a:pPr marL="0" indent="0" algn="just">
              <a:buNone/>
            </a:pPr>
            <a:r>
              <a:rPr lang="en-US" dirty="0"/>
              <a:t>other corrections that are not in the text.</a:t>
            </a:r>
          </a:p>
          <a:p>
            <a:pPr marL="0" indent="0" algn="just">
              <a:buNone/>
            </a:pPr>
            <a:r>
              <a:rPr lang="en-US" dirty="0"/>
              <a:t>Instruct the reader to read exactly what</a:t>
            </a:r>
          </a:p>
          <a:p>
            <a:pPr marL="0" indent="0" algn="just">
              <a:buNone/>
            </a:pPr>
            <a:r>
              <a:rPr lang="en-US" dirty="0"/>
              <a:t>you have written slowly, following your</a:t>
            </a:r>
          </a:p>
          <a:p>
            <a:pPr marL="0" indent="0" algn="just">
              <a:buNone/>
            </a:pPr>
            <a:r>
              <a:rPr lang="en-US" dirty="0"/>
              <a:t>punctuation and wording exactly. </a:t>
            </a:r>
            <a:endParaRPr lang="ru-RU" dirty="0"/>
          </a:p>
        </p:txBody>
      </p:sp>
    </p:spTree>
    <p:extLst>
      <p:ext uri="{BB962C8B-B14F-4D97-AF65-F5344CB8AC3E}">
        <p14:creationId xmlns:p14="http://schemas.microsoft.com/office/powerpoint/2010/main" val="31763729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buNone/>
            </a:pPr>
            <a:r>
              <a:rPr lang="en-US" dirty="0"/>
              <a:t>When you hear something that doesn’t sound</a:t>
            </a:r>
          </a:p>
          <a:p>
            <a:pPr marL="0" indent="0">
              <a:buNone/>
            </a:pPr>
            <a:r>
              <a:rPr lang="en-US" dirty="0"/>
              <a:t>right to you, stop and take a closer look at that word or sentence, and change it or discuss it with your reader. Tell your reader to stop when there is something he or she sees that may be a problem, too.</a:t>
            </a:r>
          </a:p>
          <a:p>
            <a:pPr marL="0" indent="0">
              <a:buNone/>
            </a:pPr>
            <a:r>
              <a:rPr lang="en-US" dirty="0"/>
              <a:t>This is an especially good way to catch</a:t>
            </a:r>
          </a:p>
          <a:p>
            <a:pPr marL="0" indent="0">
              <a:buNone/>
            </a:pPr>
            <a:r>
              <a:rPr lang="en-US" dirty="0"/>
              <a:t>repetition and clarity problems.</a:t>
            </a:r>
          </a:p>
          <a:p>
            <a:endParaRPr lang="ru-RU" dirty="0"/>
          </a:p>
        </p:txBody>
      </p:sp>
    </p:spTree>
    <p:extLst>
      <p:ext uri="{BB962C8B-B14F-4D97-AF65-F5344CB8AC3E}">
        <p14:creationId xmlns:p14="http://schemas.microsoft.com/office/powerpoint/2010/main" val="4178371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4. Read your essay backwards.</a:t>
            </a:r>
            <a:br>
              <a:rPr lang="en-US" dirty="0"/>
            </a:br>
            <a:endParaRPr lang="ru-RU" dirty="0"/>
          </a:p>
        </p:txBody>
      </p:sp>
      <p:sp>
        <p:nvSpPr>
          <p:cNvPr id="3" name="Объект 2"/>
          <p:cNvSpPr>
            <a:spLocks noGrp="1"/>
          </p:cNvSpPr>
          <p:nvPr>
            <p:ph idx="1"/>
          </p:nvPr>
        </p:nvSpPr>
        <p:spPr/>
        <p:txBody>
          <a:bodyPr>
            <a:noAutofit/>
          </a:bodyPr>
          <a:lstStyle/>
          <a:p>
            <a:pPr marL="0" indent="0">
              <a:buNone/>
            </a:pPr>
            <a:r>
              <a:rPr lang="en-US" sz="2400" dirty="0">
                <a:latin typeface="Times New Roman" pitchFamily="18" charset="0"/>
                <a:cs typeface="Times New Roman" pitchFamily="18" charset="0"/>
              </a:rPr>
              <a:t>Beginning with the last sentence, consider just one sentence at a time. Make any necessary changes before moving on to</a:t>
            </a:r>
          </a:p>
          <a:p>
            <a:pPr marL="0" indent="0">
              <a:buNone/>
            </a:pPr>
            <a:r>
              <a:rPr lang="en-US" sz="2400" dirty="0">
                <a:latin typeface="Times New Roman" pitchFamily="18" charset="0"/>
                <a:cs typeface="Times New Roman" pitchFamily="18" charset="0"/>
              </a:rPr>
              <a:t>the next (previous) sentence. Reading your sentences out of order will help you see and hear them differently. It can keep you from</a:t>
            </a:r>
          </a:p>
          <a:p>
            <a:pPr marL="0" indent="0">
              <a:buNone/>
            </a:pPr>
            <a:r>
              <a:rPr lang="en-US" sz="2400" dirty="0">
                <a:latin typeface="Times New Roman" pitchFamily="18" charset="0"/>
                <a:cs typeface="Times New Roman" pitchFamily="18" charset="0"/>
              </a:rPr>
              <a:t>subconsciously adding words that aren’t really there or rewording sentences in your mind. It may also be helpful in this strategy to read each sentence aloud or to have someone else read it to you.</a:t>
            </a:r>
          </a:p>
          <a:p>
            <a:pPr marL="0" indent="0">
              <a:buNone/>
            </a:pPr>
            <a:r>
              <a:rPr lang="en-US" sz="2400" dirty="0">
                <a:latin typeface="Times New Roman" pitchFamily="18" charset="0"/>
                <a:cs typeface="Times New Roman" pitchFamily="18" charset="0"/>
              </a:rPr>
              <a:t>This is an especially good way to catch fragments and spelling, punctuation, sentence clarity or word usage problems.</a:t>
            </a:r>
            <a:endParaRPr lang="ru-RU" sz="2400" dirty="0">
              <a:latin typeface="Times New Roman" pitchFamily="18" charset="0"/>
              <a:cs typeface="Times New Roman" pitchFamily="18" charset="0"/>
            </a:endParaRPr>
          </a:p>
        </p:txBody>
      </p:sp>
    </p:spTree>
    <p:extLst>
      <p:ext uri="{BB962C8B-B14F-4D97-AF65-F5344CB8AC3E}">
        <p14:creationId xmlns:p14="http://schemas.microsoft.com/office/powerpoint/2010/main" val="36100646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latin typeface="Times New Roman" pitchFamily="18" charset="0"/>
                <a:cs typeface="Times New Roman" pitchFamily="18" charset="0"/>
              </a:rPr>
              <a:t>5. Actively participate in editing workshops.</a:t>
            </a:r>
            <a:br>
              <a:rPr lang="en-US"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0000" lnSpcReduction="20000"/>
          </a:bodyPr>
          <a:lstStyle/>
          <a:p>
            <a:pPr marL="0" indent="0">
              <a:buNone/>
            </a:pPr>
            <a:r>
              <a:rPr lang="en-US" dirty="0"/>
              <a:t>If your instructor separates revision workshops from editing workshops, he or she is giving you a big gift! Have your essay ready for other students to edit, and give them the benefit of your unique way of seeing their essays. Your job in an editing workshop is first to mark what you see.</a:t>
            </a:r>
          </a:p>
          <a:p>
            <a:pPr marL="0" indent="0">
              <a:buNone/>
            </a:pPr>
            <a:r>
              <a:rPr lang="en-US" dirty="0"/>
              <a:t>You may see problems the writer wouldn’t find on his or her own. If time permits, you can offer suggestions for how to correct or improve other’s work. You don’t have to know or understand all of the rules of grammar to be a helpful editor. Mark what you do see and understand, and you will help the other members of your writing community become better writers. </a:t>
            </a:r>
            <a:r>
              <a:rPr lang="en-US"/>
              <a:t>If workshops aren’t </a:t>
            </a:r>
            <a:r>
              <a:rPr lang="en-US" dirty="0"/>
              <a:t>offered in your class, you can always go to the University Writing Center, ask a </a:t>
            </a:r>
            <a:r>
              <a:rPr lang="en-US"/>
              <a:t>friend for help</a:t>
            </a:r>
            <a:r>
              <a:rPr lang="en-US" dirty="0"/>
              <a:t>, or conference with your instructor to get a similar experience.</a:t>
            </a:r>
            <a:endParaRPr lang="ru-RU" dirty="0"/>
          </a:p>
        </p:txBody>
      </p:sp>
    </p:spTree>
    <p:extLst>
      <p:ext uri="{BB962C8B-B14F-4D97-AF65-F5344CB8AC3E}">
        <p14:creationId xmlns:p14="http://schemas.microsoft.com/office/powerpoint/2010/main" val="237311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COMPONENTS OF WRITING</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sz="1600" dirty="0">
                <a:latin typeface="Times New Roman" pitchFamily="18" charset="0"/>
                <a:cs typeface="Times New Roman" pitchFamily="18" charset="0"/>
              </a:rPr>
              <a:t>When you look at a page in a book, you generally see words strung together to form sentences.</a:t>
            </a:r>
          </a:p>
          <a:p>
            <a:pPr marL="0" indent="0">
              <a:buNone/>
            </a:pPr>
            <a:r>
              <a:rPr lang="en-US" sz="1600" dirty="0">
                <a:latin typeface="Times New Roman" pitchFamily="18" charset="0"/>
                <a:cs typeface="Times New Roman" pitchFamily="18" charset="0"/>
              </a:rPr>
              <a:t>The sentences merge into paragraphs, and the paragraphs become essays or chapters. A great</a:t>
            </a:r>
          </a:p>
          <a:p>
            <a:pPr marL="0" indent="0">
              <a:buNone/>
            </a:pPr>
            <a:r>
              <a:rPr lang="en-US" sz="1600" dirty="0">
                <a:latin typeface="Times New Roman" pitchFamily="18" charset="0"/>
                <a:cs typeface="Times New Roman" pitchFamily="18" charset="0"/>
              </a:rPr>
              <a:t>emphasis is often put on the form of words, their spelling and usage; however, without a worthwhile idea behind the words, in all their correctness, they are meaningless. Ideas, not words, are the components of writing, regardless of the emphasis in an English class on word count. Words represent and communicate ideas, but the ideas must come first. </a:t>
            </a:r>
          </a:p>
          <a:p>
            <a:pPr marL="0" indent="0">
              <a:buNone/>
            </a:pPr>
            <a:r>
              <a:rPr lang="en-US" sz="1600" dirty="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451657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Brainstorming is an excellent way to begin</a:t>
            </a:r>
            <a:endParaRPr lang="ru-RU" dirty="0"/>
          </a:p>
        </p:txBody>
      </p:sp>
      <p:sp>
        <p:nvSpPr>
          <p:cNvPr id="3" name="Объект 2"/>
          <p:cNvSpPr>
            <a:spLocks noGrp="1"/>
          </p:cNvSpPr>
          <p:nvPr>
            <p:ph idx="1"/>
          </p:nvPr>
        </p:nvSpPr>
        <p:spPr/>
        <p:txBody>
          <a:bodyPr>
            <a:noAutofit/>
          </a:bodyPr>
          <a:lstStyle/>
          <a:p>
            <a:pPr marL="0" indent="0">
              <a:buNone/>
            </a:pPr>
            <a:r>
              <a:rPr lang="en-US" dirty="0">
                <a:latin typeface="Times New Roman" pitchFamily="18" charset="0"/>
                <a:cs typeface="Times New Roman" pitchFamily="18" charset="0"/>
              </a:rPr>
              <a:t>So, with all the concern over word count and correctness, how do you focus on the ideas that will make up your paper? How do you generate those ideas? </a:t>
            </a:r>
          </a:p>
          <a:p>
            <a:pPr marL="0" indent="0">
              <a:buNone/>
            </a:pPr>
            <a:r>
              <a:rPr lang="en-US" dirty="0">
                <a:latin typeface="Times New Roman" pitchFamily="18" charset="0"/>
                <a:cs typeface="Times New Roman" pitchFamily="18" charset="0"/>
              </a:rPr>
              <a:t>Brainstorming is an excellent way to begin. Whichever type you use, all brainstorming originates in thinking and progresses to capturing thoughts on paper long enough to pursue them in your essay</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91861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dirty="0">
                <a:latin typeface="Times New Roman" pitchFamily="18" charset="0"/>
                <a:cs typeface="Times New Roman" pitchFamily="18" charset="0"/>
              </a:rPr>
              <a:t>A GLOSSARY OF BRAINSTORMING TECHNIQUES</a:t>
            </a:r>
            <a:br>
              <a:rPr lang="en-US" sz="3200" dirty="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r>
              <a:rPr lang="en-US" b="1" dirty="0" err="1">
                <a:latin typeface="Times New Roman" pitchFamily="18" charset="0"/>
                <a:cs typeface="Times New Roman" pitchFamily="18" charset="0"/>
              </a:rPr>
              <a:t>Freewriting</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writing continuously on a topic for a set period of time without concern for correctness or accuracy</a:t>
            </a:r>
          </a:p>
          <a:p>
            <a:r>
              <a:rPr lang="en-US" b="1" dirty="0">
                <a:latin typeface="Times New Roman" pitchFamily="18" charset="0"/>
                <a:cs typeface="Times New Roman" pitchFamily="18" charset="0"/>
              </a:rPr>
              <a:t>Looping: a </a:t>
            </a:r>
            <a:r>
              <a:rPr lang="en-US" dirty="0">
                <a:latin typeface="Times New Roman" pitchFamily="18" charset="0"/>
                <a:cs typeface="Times New Roman" pitchFamily="18" charset="0"/>
              </a:rPr>
              <a:t>series of </a:t>
            </a:r>
            <a:r>
              <a:rPr lang="en-US" dirty="0" err="1">
                <a:latin typeface="Times New Roman" pitchFamily="18" charset="0"/>
                <a:cs typeface="Times New Roman" pitchFamily="18" charset="0"/>
              </a:rPr>
              <a:t>freewriting</a:t>
            </a:r>
            <a:r>
              <a:rPr lang="en-US" dirty="0">
                <a:latin typeface="Times New Roman" pitchFamily="18" charset="0"/>
                <a:cs typeface="Times New Roman" pitchFamily="18" charset="0"/>
              </a:rPr>
              <a:t> activities in which an idea from the previous </a:t>
            </a:r>
            <a:r>
              <a:rPr lang="en-US" dirty="0" err="1">
                <a:latin typeface="Times New Roman" pitchFamily="18" charset="0"/>
                <a:cs typeface="Times New Roman" pitchFamily="18" charset="0"/>
              </a:rPr>
              <a:t>freewriting</a:t>
            </a:r>
            <a:r>
              <a:rPr lang="en-US" dirty="0">
                <a:latin typeface="Times New Roman" pitchFamily="18" charset="0"/>
                <a:cs typeface="Times New Roman" pitchFamily="18" charset="0"/>
              </a:rPr>
              <a:t> sample generates an idea for the beginning of the next </a:t>
            </a:r>
            <a:r>
              <a:rPr lang="en-US" dirty="0" err="1">
                <a:latin typeface="Times New Roman" pitchFamily="18" charset="0"/>
                <a:cs typeface="Times New Roman" pitchFamily="18" charset="0"/>
              </a:rPr>
              <a:t>freewriting</a:t>
            </a:r>
            <a:r>
              <a:rPr lang="en-US" dirty="0">
                <a:latin typeface="Times New Roman" pitchFamily="18" charset="0"/>
                <a:cs typeface="Times New Roman" pitchFamily="18" charset="0"/>
              </a:rPr>
              <a:t> session</a:t>
            </a:r>
          </a:p>
          <a:p>
            <a:r>
              <a:rPr lang="en-US" b="1" dirty="0">
                <a:latin typeface="Times New Roman" pitchFamily="18" charset="0"/>
                <a:cs typeface="Times New Roman" pitchFamily="18" charset="0"/>
              </a:rPr>
              <a:t>Journaling:</a:t>
            </a:r>
            <a:r>
              <a:rPr lang="en-US" dirty="0">
                <a:latin typeface="Times New Roman" pitchFamily="18" charset="0"/>
                <a:cs typeface="Times New Roman" pitchFamily="18" charset="0"/>
              </a:rPr>
              <a:t> similar to </a:t>
            </a:r>
            <a:r>
              <a:rPr lang="en-US" dirty="0" err="1">
                <a:latin typeface="Times New Roman" pitchFamily="18" charset="0"/>
                <a:cs typeface="Times New Roman" pitchFamily="18" charset="0"/>
              </a:rPr>
              <a:t>freewriting</a:t>
            </a:r>
            <a:r>
              <a:rPr lang="en-US" dirty="0">
                <a:latin typeface="Times New Roman" pitchFamily="18" charset="0"/>
                <a:cs typeface="Times New Roman" pitchFamily="18" charset="0"/>
              </a:rPr>
              <a:t>, journaling is assigned writing on a set topic with a word length requirement rather than a set time period but with no emphasis on correctness</a:t>
            </a:r>
          </a:p>
        </p:txBody>
      </p:sp>
    </p:spTree>
    <p:extLst>
      <p:ext uri="{BB962C8B-B14F-4D97-AF65-F5344CB8AC3E}">
        <p14:creationId xmlns:p14="http://schemas.microsoft.com/office/powerpoint/2010/main" val="2180310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900" dirty="0">
                <a:solidFill>
                  <a:prstClr val="black"/>
                </a:solidFill>
                <a:latin typeface="Times New Roman" pitchFamily="18" charset="0"/>
                <a:cs typeface="Times New Roman" pitchFamily="18" charset="0"/>
              </a:rPr>
              <a:t>A GLOSSARY OF BRAINSTORMING TECHNIQUES</a:t>
            </a:r>
            <a:br>
              <a:rPr lang="en-US" sz="2900" dirty="0">
                <a:solidFill>
                  <a:prstClr val="black"/>
                </a:solidFill>
                <a:latin typeface="Times New Roman" pitchFamily="18" charset="0"/>
                <a:cs typeface="Times New Roman" pitchFamily="18" charset="0"/>
              </a:rPr>
            </a:br>
            <a:endParaRPr lang="ru-RU" dirty="0"/>
          </a:p>
        </p:txBody>
      </p:sp>
      <p:sp>
        <p:nvSpPr>
          <p:cNvPr id="3" name="Объект 2"/>
          <p:cNvSpPr>
            <a:spLocks noGrp="1"/>
          </p:cNvSpPr>
          <p:nvPr>
            <p:ph idx="1"/>
          </p:nvPr>
        </p:nvSpPr>
        <p:spPr/>
        <p:txBody>
          <a:bodyPr>
            <a:noAutofit/>
          </a:bodyPr>
          <a:lstStyle/>
          <a:p>
            <a:r>
              <a:rPr lang="en-US" b="1" dirty="0">
                <a:latin typeface="Times New Roman" pitchFamily="18" charset="0"/>
                <a:cs typeface="Times New Roman" pitchFamily="18" charset="0"/>
              </a:rPr>
              <a:t>Clustering or Mapping: </a:t>
            </a:r>
            <a:r>
              <a:rPr lang="en-US" dirty="0">
                <a:latin typeface="Times New Roman" pitchFamily="18" charset="0"/>
                <a:cs typeface="Times New Roman" pitchFamily="18" charset="0"/>
              </a:rPr>
              <a:t>jotting down topic ideas or supporting points and then circling them to organize them into clusters; or working backwards, starting with empty circles then filling them in</a:t>
            </a:r>
          </a:p>
          <a:p>
            <a:r>
              <a:rPr lang="en-US" b="1" dirty="0">
                <a:latin typeface="Times New Roman" pitchFamily="18" charset="0"/>
                <a:cs typeface="Times New Roman" pitchFamily="18" charset="0"/>
              </a:rPr>
              <a:t>Cubing:</a:t>
            </a:r>
            <a:r>
              <a:rPr lang="en-US" dirty="0">
                <a:latin typeface="Times New Roman" pitchFamily="18" charset="0"/>
                <a:cs typeface="Times New Roman" pitchFamily="18" charset="0"/>
              </a:rPr>
              <a:t> approaching the topic from six angles including description, comparison/contrast, free association of the subject with other words or topics, analysis, importance, or use</a:t>
            </a:r>
          </a:p>
        </p:txBody>
      </p:sp>
    </p:spTree>
    <p:extLst>
      <p:ext uri="{BB962C8B-B14F-4D97-AF65-F5344CB8AC3E}">
        <p14:creationId xmlns:p14="http://schemas.microsoft.com/office/powerpoint/2010/main" val="2743115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600" dirty="0">
                <a:solidFill>
                  <a:prstClr val="black"/>
                </a:solidFill>
                <a:latin typeface="Times New Roman" pitchFamily="18" charset="0"/>
                <a:cs typeface="Times New Roman" pitchFamily="18" charset="0"/>
              </a:rPr>
              <a:t>A GLOSSARY OF BRAINSTORMING TECHNIQUES</a:t>
            </a:r>
            <a:br>
              <a:rPr lang="en-US" sz="2600" dirty="0">
                <a:solidFill>
                  <a:prstClr val="black"/>
                </a:solidFill>
                <a:latin typeface="Times New Roman" pitchFamily="18" charset="0"/>
                <a:cs typeface="Times New Roman" pitchFamily="18" charset="0"/>
              </a:rPr>
            </a:br>
            <a:endParaRPr lang="ru-RU" dirty="0"/>
          </a:p>
        </p:txBody>
      </p:sp>
      <p:sp>
        <p:nvSpPr>
          <p:cNvPr id="3" name="Объект 2"/>
          <p:cNvSpPr>
            <a:spLocks noGrp="1"/>
          </p:cNvSpPr>
          <p:nvPr>
            <p:ph idx="1"/>
          </p:nvPr>
        </p:nvSpPr>
        <p:spPr/>
        <p:txBody>
          <a:bodyPr>
            <a:normAutofit fontScale="70000" lnSpcReduction="20000"/>
          </a:bodyPr>
          <a:lstStyle/>
          <a:p>
            <a:pPr lvl="0"/>
            <a:r>
              <a:rPr lang="en-US" sz="3400" b="1" dirty="0">
                <a:solidFill>
                  <a:prstClr val="black"/>
                </a:solidFill>
                <a:latin typeface="Times New Roman" pitchFamily="18" charset="0"/>
                <a:cs typeface="Times New Roman" pitchFamily="18" charset="0"/>
              </a:rPr>
              <a:t>Listing: </a:t>
            </a:r>
            <a:r>
              <a:rPr lang="en-US" sz="3400" dirty="0">
                <a:solidFill>
                  <a:prstClr val="black"/>
                </a:solidFill>
                <a:latin typeface="Times New Roman" pitchFamily="18" charset="0"/>
                <a:cs typeface="Times New Roman" pitchFamily="18" charset="0"/>
              </a:rPr>
              <a:t>a basic starting point in any idea generating activity that consists of writing down words or phrases as they occur to you in no particular order</a:t>
            </a:r>
          </a:p>
          <a:p>
            <a:pPr lvl="0"/>
            <a:r>
              <a:rPr lang="en-US" sz="3400" b="1" dirty="0">
                <a:solidFill>
                  <a:prstClr val="black"/>
                </a:solidFill>
                <a:latin typeface="Times New Roman" pitchFamily="18" charset="0"/>
                <a:cs typeface="Times New Roman" pitchFamily="18" charset="0"/>
              </a:rPr>
              <a:t>Interviewing and Discussing: </a:t>
            </a:r>
            <a:r>
              <a:rPr lang="en-US" sz="3400" dirty="0">
                <a:solidFill>
                  <a:prstClr val="black"/>
                </a:solidFill>
                <a:latin typeface="Times New Roman" pitchFamily="18" charset="0"/>
                <a:cs typeface="Times New Roman" pitchFamily="18" charset="0"/>
              </a:rPr>
              <a:t>talking an idea over with someone else, either an “expert” in the case of interviewing, or a member of your writing community</a:t>
            </a:r>
          </a:p>
          <a:p>
            <a:pPr lvl="0"/>
            <a:r>
              <a:rPr lang="en-US" sz="3400" b="1" dirty="0">
                <a:solidFill>
                  <a:prstClr val="black"/>
                </a:solidFill>
                <a:latin typeface="Times New Roman" pitchFamily="18" charset="0"/>
                <a:cs typeface="Times New Roman" pitchFamily="18" charset="0"/>
              </a:rPr>
              <a:t>Questioning: </a:t>
            </a:r>
            <a:r>
              <a:rPr lang="en-US" sz="3400" dirty="0">
                <a:solidFill>
                  <a:prstClr val="black"/>
                </a:solidFill>
                <a:latin typeface="Times New Roman" pitchFamily="18" charset="0"/>
                <a:cs typeface="Times New Roman" pitchFamily="18" charset="0"/>
              </a:rPr>
              <a:t>similar to interviewing and discussing, the writer both asks and answers the questions he or she generates about the topic</a:t>
            </a:r>
          </a:p>
          <a:p>
            <a:r>
              <a:rPr lang="en-US" sz="3400" b="1" dirty="0">
                <a:solidFill>
                  <a:prstClr val="black"/>
                </a:solidFill>
                <a:latin typeface="Times New Roman" pitchFamily="18" charset="0"/>
                <a:cs typeface="Times New Roman" pitchFamily="18" charset="0"/>
              </a:rPr>
              <a:t>Outlining:</a:t>
            </a:r>
            <a:r>
              <a:rPr lang="en-US" sz="3400" dirty="0">
                <a:solidFill>
                  <a:prstClr val="black"/>
                </a:solidFill>
                <a:latin typeface="Times New Roman" pitchFamily="18" charset="0"/>
                <a:cs typeface="Times New Roman" pitchFamily="18" charset="0"/>
              </a:rPr>
              <a:t> formal or informal listing of sentences or phrases that communicate points </a:t>
            </a:r>
            <a:r>
              <a:rPr lang="en-US" sz="3400" b="0" i="0" u="none" strike="noStrike" baseline="0" dirty="0">
                <a:latin typeface="Times New Roman" pitchFamily="18" charset="0"/>
                <a:cs typeface="Times New Roman" pitchFamily="18" charset="0"/>
              </a:rPr>
              <a:t>concerning the topic; works well when thesis statement and topic sentences are determined and supporting paragraphs need </a:t>
            </a:r>
            <a:r>
              <a:rPr lang="en-US" sz="3400" b="1" i="0" u="none" strike="noStrike" baseline="0" dirty="0">
                <a:latin typeface="Times New Roman" pitchFamily="18" charset="0"/>
                <a:cs typeface="Times New Roman" pitchFamily="18" charset="0"/>
              </a:rPr>
              <a:t>to be fleshed out</a:t>
            </a:r>
          </a:p>
          <a:p>
            <a:pPr marL="0" indent="0">
              <a:buNone/>
            </a:pPr>
            <a:r>
              <a:rPr lang="ru-RU" sz="3400" b="1" dirty="0">
                <a:solidFill>
                  <a:prstClr val="black"/>
                </a:solidFill>
                <a:latin typeface="Times New Roman" pitchFamily="18" charset="0"/>
                <a:cs typeface="Times New Roman" pitchFamily="18" charset="0"/>
              </a:rPr>
              <a:t>Должны быть конкретизированы</a:t>
            </a:r>
            <a:endParaRPr lang="en-US" sz="3400" b="1" dirty="0">
              <a:solidFill>
                <a:prstClr val="black"/>
              </a:solidFill>
              <a:latin typeface="Times New Roman" pitchFamily="18" charset="0"/>
              <a:cs typeface="Times New Roman" pitchFamily="18" charset="0"/>
            </a:endParaRPr>
          </a:p>
          <a:p>
            <a:pPr lvl="0"/>
            <a:endParaRPr lang="ru-RU" sz="3400" dirty="0">
              <a:solidFill>
                <a:prstClr val="black"/>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8560823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43353</TotalTime>
  <Words>4159</Words>
  <Application>Microsoft Office PowerPoint</Application>
  <PresentationFormat>Экран (4:3)</PresentationFormat>
  <Paragraphs>189</Paragraphs>
  <Slides>47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47</vt:i4>
      </vt:variant>
    </vt:vector>
  </HeadingPairs>
  <TitlesOfParts>
    <vt:vector size="54" baseType="lpstr">
      <vt:lpstr>Arial</vt:lpstr>
      <vt:lpstr>Calibri</vt:lpstr>
      <vt:lpstr>Times New Roman</vt:lpstr>
      <vt:lpstr>Times-Bold</vt:lpstr>
      <vt:lpstr>Times-Italic</vt:lpstr>
      <vt:lpstr>Times-Roman</vt:lpstr>
      <vt:lpstr>Тема Office</vt:lpstr>
      <vt:lpstr>LECTURE 14 </vt:lpstr>
      <vt:lpstr>Plan</vt:lpstr>
      <vt:lpstr>WRITING EXPECTATIONS</vt:lpstr>
      <vt:lpstr>USING THE RHETORICAL TRIANGLE</vt:lpstr>
      <vt:lpstr>COMPONENTS OF WRITING </vt:lpstr>
      <vt:lpstr>Brainstorming is an excellent way to begin</vt:lpstr>
      <vt:lpstr>A GLOSSARY OF BRAINSTORMING TECHNIQUES </vt:lpstr>
      <vt:lpstr>A GLOSSARY OF BRAINSTORMING TECHNIQUES </vt:lpstr>
      <vt:lpstr>A GLOSSARY OF BRAINSTORMING TECHNIQUES </vt:lpstr>
      <vt:lpstr>Once you have an adequate number of ideas to use in your essay, the next concern should be to organize those ideas effectively. </vt:lpstr>
      <vt:lpstr>Once you have an adequate number of ideas to use in your essay, the next concern should be to organize those ideas effectively. </vt:lpstr>
      <vt:lpstr>THE CIRCLE OF WRITING </vt:lpstr>
      <vt:lpstr>Revising </vt:lpstr>
      <vt:lpstr>FOCUS ON . . . </vt:lpstr>
      <vt:lpstr>Content </vt:lpstr>
      <vt:lpstr>Organization </vt:lpstr>
      <vt:lpstr>Style </vt:lpstr>
      <vt:lpstr>REVISE WHAT? </vt:lpstr>
      <vt:lpstr>1. PRINT what you have written. </vt:lpstr>
      <vt:lpstr>2. READ what you have written. </vt:lpstr>
      <vt:lpstr>2. READ what you have written. </vt:lpstr>
      <vt:lpstr>3. Make notes </vt:lpstr>
      <vt:lpstr>3. Make notes </vt:lpstr>
      <vt:lpstr>4. Make a reverse outline </vt:lpstr>
      <vt:lpstr>4. Make a reverse outline</vt:lpstr>
      <vt:lpstr>5. Color-code your draft </vt:lpstr>
      <vt:lpstr>5. Color-code your draft </vt:lpstr>
      <vt:lpstr>6. Cut up your draft</vt:lpstr>
      <vt:lpstr>6. Cut up your draft</vt:lpstr>
      <vt:lpstr>7. Create a paragraph paper or abstract</vt:lpstr>
      <vt:lpstr>8. Play one-on-one with your draft </vt:lpstr>
      <vt:lpstr>9. Turn the tables </vt:lpstr>
      <vt:lpstr>9. Turn the tables </vt:lpstr>
      <vt:lpstr>Презентация PowerPoint</vt:lpstr>
      <vt:lpstr>10. Seek the opinions of others </vt:lpstr>
      <vt:lpstr>Презентация PowerPoint</vt:lpstr>
      <vt:lpstr>Презентация PowerPoint</vt:lpstr>
      <vt:lpstr>Editing WHY EDIT? </vt:lpstr>
      <vt:lpstr>WHEN SHOULD YOU EDIT? </vt:lpstr>
      <vt:lpstr>WHEN SHOULD YOU EDIT? </vt:lpstr>
      <vt:lpstr>Презентация PowerPoint</vt:lpstr>
      <vt:lpstr>IDENTIFYING YOUR PROBLEM AREAS </vt:lpstr>
      <vt:lpstr>2. Take a break from your essay. </vt:lpstr>
      <vt:lpstr>3. Have someone read your essay aloud to you. </vt:lpstr>
      <vt:lpstr>Презентация PowerPoint</vt:lpstr>
      <vt:lpstr>4. Read your essay backwards. </vt:lpstr>
      <vt:lpstr>5. Actively participate in editing workshops.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dc:title>
  <dc:creator>Zhanat</dc:creator>
  <cp:lastModifiedBy>Zhanna HP</cp:lastModifiedBy>
  <cp:revision>20</cp:revision>
  <dcterms:created xsi:type="dcterms:W3CDTF">2013-11-20T04:15:53Z</dcterms:created>
  <dcterms:modified xsi:type="dcterms:W3CDTF">2024-09-19T13:36:58Z</dcterms:modified>
</cp:coreProperties>
</file>